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3004800" cy="9753600"/>
  <p:notesSz cx="6858000" cy="9144000"/>
  <p:defaultTextStyle>
    <a:lvl1pPr algn="ctr" defTabSz="584200">
      <a:defRPr sz="3600">
        <a:solidFill>
          <a:srgbClr val="606060"/>
        </a:solidFill>
        <a:latin typeface="Gill Sans Light"/>
        <a:ea typeface="Gill Sans Light"/>
        <a:cs typeface="Gill Sans Light"/>
        <a:sym typeface="Gill Sans Light"/>
      </a:defRPr>
    </a:lvl1pPr>
    <a:lvl2pPr algn="ctr" defTabSz="584200">
      <a:defRPr sz="3600">
        <a:solidFill>
          <a:srgbClr val="606060"/>
        </a:solidFill>
        <a:latin typeface="Gill Sans Light"/>
        <a:ea typeface="Gill Sans Light"/>
        <a:cs typeface="Gill Sans Light"/>
        <a:sym typeface="Gill Sans Light"/>
      </a:defRPr>
    </a:lvl2pPr>
    <a:lvl3pPr algn="ctr" defTabSz="584200">
      <a:defRPr sz="3600">
        <a:solidFill>
          <a:srgbClr val="606060"/>
        </a:solidFill>
        <a:latin typeface="Gill Sans Light"/>
        <a:ea typeface="Gill Sans Light"/>
        <a:cs typeface="Gill Sans Light"/>
        <a:sym typeface="Gill Sans Light"/>
      </a:defRPr>
    </a:lvl3pPr>
    <a:lvl4pPr algn="ctr" defTabSz="584200">
      <a:defRPr sz="3600">
        <a:solidFill>
          <a:srgbClr val="606060"/>
        </a:solidFill>
        <a:latin typeface="Gill Sans Light"/>
        <a:ea typeface="Gill Sans Light"/>
        <a:cs typeface="Gill Sans Light"/>
        <a:sym typeface="Gill Sans Light"/>
      </a:defRPr>
    </a:lvl4pPr>
    <a:lvl5pPr algn="ctr" defTabSz="584200">
      <a:defRPr sz="3600">
        <a:solidFill>
          <a:srgbClr val="606060"/>
        </a:solidFill>
        <a:latin typeface="Gill Sans Light"/>
        <a:ea typeface="Gill Sans Light"/>
        <a:cs typeface="Gill Sans Light"/>
        <a:sym typeface="Gill Sans Light"/>
      </a:defRPr>
    </a:lvl5pPr>
    <a:lvl6pPr algn="ctr" defTabSz="584200">
      <a:defRPr sz="3600">
        <a:solidFill>
          <a:srgbClr val="606060"/>
        </a:solidFill>
        <a:latin typeface="Gill Sans Light"/>
        <a:ea typeface="Gill Sans Light"/>
        <a:cs typeface="Gill Sans Light"/>
        <a:sym typeface="Gill Sans Light"/>
      </a:defRPr>
    </a:lvl6pPr>
    <a:lvl7pPr algn="ctr" defTabSz="584200">
      <a:defRPr sz="3600">
        <a:solidFill>
          <a:srgbClr val="606060"/>
        </a:solidFill>
        <a:latin typeface="Gill Sans Light"/>
        <a:ea typeface="Gill Sans Light"/>
        <a:cs typeface="Gill Sans Light"/>
        <a:sym typeface="Gill Sans Light"/>
      </a:defRPr>
    </a:lvl7pPr>
    <a:lvl8pPr algn="ctr" defTabSz="584200">
      <a:defRPr sz="3600">
        <a:solidFill>
          <a:srgbClr val="606060"/>
        </a:solidFill>
        <a:latin typeface="Gill Sans Light"/>
        <a:ea typeface="Gill Sans Light"/>
        <a:cs typeface="Gill Sans Light"/>
        <a:sym typeface="Gill Sans Light"/>
      </a:defRPr>
    </a:lvl8pPr>
    <a:lvl9pPr algn="ctr" defTabSz="584200">
      <a:defRPr sz="3600">
        <a:solidFill>
          <a:srgbClr val="606060"/>
        </a:solidFill>
        <a:latin typeface="Gill Sans Light"/>
        <a:ea typeface="Gill Sans Light"/>
        <a:cs typeface="Gill Sans Light"/>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Gill Sans Light"/>
          <a:ea typeface="Gill Sans Light"/>
          <a:cs typeface="Gill Sans Light"/>
        </a:font>
        <a:srgbClr val="606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D4DAE0"/>
          </a:solidFill>
        </a:fill>
      </a:tcStyle>
    </a:wholeTbl>
    <a:band2H>
      <a:tcTxStyle b="def" i="def"/>
      <a:tcStyle>
        <a:tcBdr/>
        <a:fill>
          <a:solidFill>
            <a:srgbClr val="EBEDF0"/>
          </a:solidFill>
        </a:fill>
      </a:tcStyle>
    </a:band2H>
    <a:firstCol>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708CA5"/>
          </a:solidFill>
        </a:fill>
      </a:tcStyle>
    </a:firstCol>
    <a:la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381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708CA5"/>
          </a:solidFill>
        </a:fill>
      </a:tcStyle>
    </a:lastRow>
    <a:fir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381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708CA5"/>
          </a:solidFill>
        </a:fill>
      </a:tcStyle>
    </a:firstRow>
  </a:tblStyle>
  <a:tblStyle styleId="{C7B018BB-80A7-4F77-B60F-C8B233D01FF8}" styleName="">
    <a:tblBg/>
    <a:wholeTbl>
      <a:tcTxStyle b="on" i="on">
        <a:font>
          <a:latin typeface="Gill Sans Light"/>
          <a:ea typeface="Gill Sans Light"/>
          <a:cs typeface="Gill Sans Light"/>
        </a:font>
        <a:srgbClr val="606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DDE0D3"/>
          </a:solidFill>
        </a:fill>
      </a:tcStyle>
    </a:wholeTbl>
    <a:band2H>
      <a:tcTxStyle b="def" i="def"/>
      <a:tcStyle>
        <a:tcBdr/>
        <a:fill>
          <a:solidFill>
            <a:srgbClr val="EFF0EA"/>
          </a:solidFill>
        </a:fill>
      </a:tcStyle>
    </a:band2H>
    <a:firstCol>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98A66D"/>
          </a:solidFill>
        </a:fill>
      </a:tcStyle>
    </a:firstCol>
    <a:la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381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98A66D"/>
          </a:solidFill>
        </a:fill>
      </a:tcStyle>
    </a:lastRow>
    <a:fir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381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98A66D"/>
          </a:solidFill>
        </a:fill>
      </a:tcStyle>
    </a:firstRow>
  </a:tblStyle>
  <a:tblStyle styleId="{EEE7283C-3CF3-47DC-8721-378D4A62B228}" styleName="">
    <a:tblBg/>
    <a:wholeTbl>
      <a:tcTxStyle b="on" i="on">
        <a:font>
          <a:latin typeface="Gill Sans Light"/>
          <a:ea typeface="Gill Sans Light"/>
          <a:cs typeface="Gill Sans Light"/>
        </a:font>
        <a:srgbClr val="606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D8D6DD"/>
          </a:solidFill>
        </a:fill>
      </a:tcStyle>
    </a:wholeTbl>
    <a:band2H>
      <a:tcTxStyle b="def" i="def"/>
      <a:tcStyle>
        <a:tcBdr/>
        <a:fill>
          <a:solidFill>
            <a:srgbClr val="ECECEF"/>
          </a:solidFill>
        </a:fill>
      </a:tcStyle>
    </a:band2H>
    <a:firstCol>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837B9A"/>
          </a:solidFill>
        </a:fill>
      </a:tcStyle>
    </a:firstCol>
    <a:la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381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837B9A"/>
          </a:solidFill>
        </a:fill>
      </a:tcStyle>
    </a:lastRow>
    <a:fir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381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837B9A"/>
          </a:solidFill>
        </a:fill>
      </a:tcStyle>
    </a:firstRow>
  </a:tblStyle>
  <a:tblStyle styleId="{CF821DB8-F4EB-4A41-A1BA-3FCAFE7338EE}" styleName="">
    <a:tblBg/>
    <a:wholeTbl>
      <a:tcTxStyle b="on" i="on">
        <a:font>
          <a:latin typeface="Gill Sans Light"/>
          <a:ea typeface="Gill Sans Light"/>
          <a:cs typeface="Gill Sans Light"/>
        </a:font>
        <a:srgbClr val="60606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00060"/>
          </a:solidFill>
        </a:fill>
      </a:tcStyle>
    </a:band2H>
    <a:firstCol>
      <a:tcTxStyle b="on" i="on">
        <a:font>
          <a:latin typeface="Gill Sans Light"/>
          <a:ea typeface="Gill Sans Light"/>
          <a:cs typeface="Gill Sans Light"/>
        </a:font>
        <a:srgbClr val="00006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08CA5"/>
          </a:solidFill>
        </a:fill>
      </a:tcStyle>
    </a:firstCol>
    <a:lastRow>
      <a:tcTxStyle b="on" i="on">
        <a:font>
          <a:latin typeface="Gill Sans Light"/>
          <a:ea typeface="Gill Sans Light"/>
          <a:cs typeface="Gill Sans Light"/>
        </a:font>
        <a:srgbClr val="606060"/>
      </a:tcTxStyle>
      <a:tcStyle>
        <a:tcBdr>
          <a:left>
            <a:ln w="12700" cap="flat">
              <a:noFill/>
              <a:miter lim="400000"/>
            </a:ln>
          </a:left>
          <a:right>
            <a:ln w="12700" cap="flat">
              <a:noFill/>
              <a:miter lim="400000"/>
            </a:ln>
          </a:right>
          <a:top>
            <a:ln w="50800" cap="flat">
              <a:solidFill>
                <a:srgbClr val="606060"/>
              </a:solidFill>
              <a:prstDash val="solid"/>
              <a:bevel/>
            </a:ln>
          </a:top>
          <a:bottom>
            <a:ln w="25400" cap="flat">
              <a:solidFill>
                <a:srgbClr val="606060"/>
              </a:solidFill>
              <a:prstDash val="solid"/>
              <a:bevel/>
            </a:ln>
          </a:bottom>
          <a:insideH>
            <a:ln w="12700" cap="flat">
              <a:noFill/>
              <a:miter lim="400000"/>
            </a:ln>
          </a:insideH>
          <a:insideV>
            <a:ln w="12700" cap="flat">
              <a:noFill/>
              <a:miter lim="400000"/>
            </a:ln>
          </a:insideV>
        </a:tcBdr>
        <a:fill>
          <a:solidFill>
            <a:srgbClr val="000060"/>
          </a:solidFill>
        </a:fill>
      </a:tcStyle>
    </a:lastRow>
    <a:firstRow>
      <a:tcTxStyle b="on" i="on">
        <a:font>
          <a:latin typeface="Gill Sans Light"/>
          <a:ea typeface="Gill Sans Light"/>
          <a:cs typeface="Gill Sans Light"/>
        </a:font>
        <a:srgbClr val="000060"/>
      </a:tcTxStyle>
      <a:tcStyle>
        <a:tcBdr>
          <a:left>
            <a:ln w="12700" cap="flat">
              <a:noFill/>
              <a:miter lim="400000"/>
            </a:ln>
          </a:left>
          <a:right>
            <a:ln w="12700" cap="flat">
              <a:noFill/>
              <a:miter lim="400000"/>
            </a:ln>
          </a:right>
          <a:top>
            <a:ln w="25400" cap="flat">
              <a:solidFill>
                <a:srgbClr val="606060"/>
              </a:solidFill>
              <a:prstDash val="solid"/>
              <a:bevel/>
            </a:ln>
          </a:top>
          <a:bottom>
            <a:ln w="25400" cap="flat">
              <a:solidFill>
                <a:srgbClr val="606060"/>
              </a:solidFill>
              <a:prstDash val="solid"/>
              <a:bevel/>
            </a:ln>
          </a:bottom>
          <a:insideH>
            <a:ln w="12700" cap="flat">
              <a:noFill/>
              <a:miter lim="400000"/>
            </a:ln>
          </a:insideH>
          <a:insideV>
            <a:ln w="12700" cap="flat">
              <a:noFill/>
              <a:miter lim="400000"/>
            </a:ln>
          </a:insideV>
        </a:tcBdr>
        <a:fill>
          <a:solidFill>
            <a:srgbClr val="708CA5"/>
          </a:solidFill>
        </a:fill>
      </a:tcStyle>
    </a:firstRow>
  </a:tblStyle>
  <a:tblStyle styleId="{33BA23B1-9221-436E-865A-0063620EA4FD}" styleName="">
    <a:tblBg/>
    <a:wholeTbl>
      <a:tcTxStyle b="on" i="on">
        <a:font>
          <a:latin typeface="Gill Sans Light"/>
          <a:ea typeface="Gill Sans Light"/>
          <a:cs typeface="Gill Sans Light"/>
        </a:font>
        <a:srgbClr val="606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D1D1D1"/>
          </a:solidFill>
        </a:fill>
      </a:tcStyle>
    </a:wholeTbl>
    <a:band2H>
      <a:tcTxStyle b="def" i="def"/>
      <a:tcStyle>
        <a:tcBdr/>
        <a:fill>
          <a:solidFill>
            <a:srgbClr val="E9E9E9"/>
          </a:solidFill>
        </a:fill>
      </a:tcStyle>
    </a:band2H>
    <a:firstCol>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606060"/>
          </a:solidFill>
        </a:fill>
      </a:tcStyle>
    </a:firstCol>
    <a:la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38100" cap="flat">
              <a:solidFill>
                <a:srgbClr val="000060"/>
              </a:solidFill>
              <a:prstDash val="solid"/>
              <a:bevel/>
            </a:ln>
          </a:top>
          <a:bottom>
            <a:ln w="127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606060"/>
          </a:solidFill>
        </a:fill>
      </a:tcStyle>
    </a:lastRow>
    <a:firstRow>
      <a:tcTxStyle b="on" i="on">
        <a:font>
          <a:latin typeface="Gill Sans Light"/>
          <a:ea typeface="Gill Sans Light"/>
          <a:cs typeface="Gill Sans Light"/>
        </a:font>
        <a:srgbClr val="000060"/>
      </a:tcTxStyle>
      <a:tcStyle>
        <a:tcBdr>
          <a:left>
            <a:ln w="12700" cap="flat">
              <a:solidFill>
                <a:srgbClr val="000060"/>
              </a:solidFill>
              <a:prstDash val="solid"/>
              <a:bevel/>
            </a:ln>
          </a:left>
          <a:right>
            <a:ln w="12700" cap="flat">
              <a:solidFill>
                <a:srgbClr val="000060"/>
              </a:solidFill>
              <a:prstDash val="solid"/>
              <a:bevel/>
            </a:ln>
          </a:right>
          <a:top>
            <a:ln w="12700" cap="flat">
              <a:solidFill>
                <a:srgbClr val="000060"/>
              </a:solidFill>
              <a:prstDash val="solid"/>
              <a:bevel/>
            </a:ln>
          </a:top>
          <a:bottom>
            <a:ln w="38100" cap="flat">
              <a:solidFill>
                <a:srgbClr val="000060"/>
              </a:solidFill>
              <a:prstDash val="solid"/>
              <a:bevel/>
            </a:ln>
          </a:bottom>
          <a:insideH>
            <a:ln w="12700" cap="flat">
              <a:solidFill>
                <a:srgbClr val="000060"/>
              </a:solidFill>
              <a:prstDash val="solid"/>
              <a:bevel/>
            </a:ln>
          </a:insideH>
          <a:insideV>
            <a:ln w="12700" cap="flat">
              <a:solidFill>
                <a:srgbClr val="000060"/>
              </a:solidFill>
              <a:prstDash val="solid"/>
              <a:bevel/>
            </a:ln>
          </a:insideV>
        </a:tcBdr>
        <a:fill>
          <a:solidFill>
            <a:srgbClr val="606060"/>
          </a:solidFill>
        </a:fill>
      </a:tcStyle>
    </a:firstRow>
  </a:tblStyle>
  <a:tblStyle styleId="{2708684C-4D16-4618-839F-0558EEFCDFE6}" styleName="">
    <a:tblBg/>
    <a:wholeTbl>
      <a:tcTxStyle b="on" i="on">
        <a:font>
          <a:latin typeface="Gill Sans Light"/>
          <a:ea typeface="Gill Sans Light"/>
          <a:cs typeface="Gill Sans Light"/>
        </a:font>
        <a:srgbClr val="606060"/>
      </a:tcTxStyle>
      <a:tcStyle>
        <a:tcBdr>
          <a:left>
            <a:ln w="12700" cap="flat">
              <a:solidFill>
                <a:srgbClr val="606060"/>
              </a:solidFill>
              <a:prstDash val="solid"/>
              <a:bevel/>
            </a:ln>
          </a:left>
          <a:right>
            <a:ln w="12700" cap="flat">
              <a:solidFill>
                <a:srgbClr val="606060"/>
              </a:solidFill>
              <a:prstDash val="solid"/>
              <a:bevel/>
            </a:ln>
          </a:right>
          <a:top>
            <a:ln w="12700" cap="flat">
              <a:solidFill>
                <a:srgbClr val="606060"/>
              </a:solidFill>
              <a:prstDash val="solid"/>
              <a:bevel/>
            </a:ln>
          </a:top>
          <a:bottom>
            <a:ln w="12700" cap="flat">
              <a:solidFill>
                <a:srgbClr val="606060"/>
              </a:solidFill>
              <a:prstDash val="solid"/>
              <a:bevel/>
            </a:ln>
          </a:bottom>
          <a:insideH>
            <a:ln w="12700" cap="flat">
              <a:solidFill>
                <a:srgbClr val="606060"/>
              </a:solidFill>
              <a:prstDash val="solid"/>
              <a:bevel/>
            </a:ln>
          </a:insideH>
          <a:insideV>
            <a:ln w="12700" cap="flat">
              <a:solidFill>
                <a:srgbClr val="606060"/>
              </a:solidFill>
              <a:prstDash val="solid"/>
              <a:bevel/>
            </a:ln>
          </a:insideV>
        </a:tcBdr>
        <a:fill>
          <a:solidFill>
            <a:srgbClr val="606060">
              <a:alpha val="20000"/>
            </a:srgbClr>
          </a:solidFill>
        </a:fill>
      </a:tcStyle>
    </a:wholeTbl>
    <a:band2H>
      <a:tcTxStyle b="def" i="def"/>
      <a:tcStyle>
        <a:tcBdr/>
        <a:fill>
          <a:solidFill>
            <a:srgbClr val="FFFFFF"/>
          </a:solidFill>
        </a:fill>
      </a:tcStyle>
    </a:band2H>
    <a:firstCol>
      <a:tcTxStyle b="on" i="on">
        <a:font>
          <a:latin typeface="Gill Sans Light"/>
          <a:ea typeface="Gill Sans Light"/>
          <a:cs typeface="Gill Sans Light"/>
        </a:font>
        <a:srgbClr val="606060"/>
      </a:tcTxStyle>
      <a:tcStyle>
        <a:tcBdr>
          <a:left>
            <a:ln w="12700" cap="flat">
              <a:solidFill>
                <a:srgbClr val="606060"/>
              </a:solidFill>
              <a:prstDash val="solid"/>
              <a:bevel/>
            </a:ln>
          </a:left>
          <a:right>
            <a:ln w="12700" cap="flat">
              <a:solidFill>
                <a:srgbClr val="606060"/>
              </a:solidFill>
              <a:prstDash val="solid"/>
              <a:bevel/>
            </a:ln>
          </a:right>
          <a:top>
            <a:ln w="12700" cap="flat">
              <a:solidFill>
                <a:srgbClr val="606060"/>
              </a:solidFill>
              <a:prstDash val="solid"/>
              <a:bevel/>
            </a:ln>
          </a:top>
          <a:bottom>
            <a:ln w="12700" cap="flat">
              <a:solidFill>
                <a:srgbClr val="606060"/>
              </a:solidFill>
              <a:prstDash val="solid"/>
              <a:bevel/>
            </a:ln>
          </a:bottom>
          <a:insideH>
            <a:ln w="12700" cap="flat">
              <a:solidFill>
                <a:srgbClr val="606060"/>
              </a:solidFill>
              <a:prstDash val="solid"/>
              <a:bevel/>
            </a:ln>
          </a:insideH>
          <a:insideV>
            <a:ln w="12700" cap="flat">
              <a:solidFill>
                <a:srgbClr val="606060"/>
              </a:solidFill>
              <a:prstDash val="solid"/>
              <a:bevel/>
            </a:ln>
          </a:insideV>
        </a:tcBdr>
        <a:fill>
          <a:solidFill>
            <a:srgbClr val="606060">
              <a:alpha val="20000"/>
            </a:srgbClr>
          </a:solidFill>
        </a:fill>
      </a:tcStyle>
    </a:firstCol>
    <a:lastRow>
      <a:tcTxStyle b="on" i="on">
        <a:font>
          <a:latin typeface="Gill Sans Light"/>
          <a:ea typeface="Gill Sans Light"/>
          <a:cs typeface="Gill Sans Light"/>
        </a:font>
        <a:srgbClr val="606060"/>
      </a:tcTxStyle>
      <a:tcStyle>
        <a:tcBdr>
          <a:left>
            <a:ln w="12700" cap="flat">
              <a:solidFill>
                <a:srgbClr val="606060"/>
              </a:solidFill>
              <a:prstDash val="solid"/>
              <a:bevel/>
            </a:ln>
          </a:left>
          <a:right>
            <a:ln w="12700" cap="flat">
              <a:solidFill>
                <a:srgbClr val="606060"/>
              </a:solidFill>
              <a:prstDash val="solid"/>
              <a:bevel/>
            </a:ln>
          </a:right>
          <a:top>
            <a:ln w="50800" cap="flat">
              <a:solidFill>
                <a:srgbClr val="606060"/>
              </a:solidFill>
              <a:prstDash val="solid"/>
              <a:bevel/>
            </a:ln>
          </a:top>
          <a:bottom>
            <a:ln w="12700" cap="flat">
              <a:solidFill>
                <a:srgbClr val="606060"/>
              </a:solidFill>
              <a:prstDash val="solid"/>
              <a:bevel/>
            </a:ln>
          </a:bottom>
          <a:insideH>
            <a:ln w="12700" cap="flat">
              <a:solidFill>
                <a:srgbClr val="606060"/>
              </a:solidFill>
              <a:prstDash val="solid"/>
              <a:bevel/>
            </a:ln>
          </a:insideH>
          <a:insideV>
            <a:ln w="12700" cap="flat">
              <a:solidFill>
                <a:srgbClr val="606060"/>
              </a:solidFill>
              <a:prstDash val="solid"/>
              <a:bevel/>
            </a:ln>
          </a:insideV>
        </a:tcBdr>
        <a:fill>
          <a:noFill/>
        </a:fill>
      </a:tcStyle>
    </a:lastRow>
    <a:firstRow>
      <a:tcTxStyle b="on" i="on">
        <a:font>
          <a:latin typeface="Gill Sans Light"/>
          <a:ea typeface="Gill Sans Light"/>
          <a:cs typeface="Gill Sans Light"/>
        </a:font>
        <a:srgbClr val="606060"/>
      </a:tcTxStyle>
      <a:tcStyle>
        <a:tcBdr>
          <a:left>
            <a:ln w="12700" cap="flat">
              <a:solidFill>
                <a:srgbClr val="606060"/>
              </a:solidFill>
              <a:prstDash val="solid"/>
              <a:bevel/>
            </a:ln>
          </a:left>
          <a:right>
            <a:ln w="12700" cap="flat">
              <a:solidFill>
                <a:srgbClr val="606060"/>
              </a:solidFill>
              <a:prstDash val="solid"/>
              <a:bevel/>
            </a:ln>
          </a:right>
          <a:top>
            <a:ln w="12700" cap="flat">
              <a:solidFill>
                <a:srgbClr val="606060"/>
              </a:solidFill>
              <a:prstDash val="solid"/>
              <a:bevel/>
            </a:ln>
          </a:top>
          <a:bottom>
            <a:ln w="25400" cap="flat">
              <a:solidFill>
                <a:srgbClr val="606060"/>
              </a:solidFill>
              <a:prstDash val="solid"/>
              <a:bevel/>
            </a:ln>
          </a:bottom>
          <a:insideH>
            <a:ln w="12700" cap="flat">
              <a:solidFill>
                <a:srgbClr val="606060"/>
              </a:solidFill>
              <a:prstDash val="solid"/>
              <a:bevel/>
            </a:ln>
          </a:insideH>
          <a:insideV>
            <a:ln w="12700" cap="flat">
              <a:solidFill>
                <a:srgbClr val="60606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ph type="sldImg"/>
          </p:nvPr>
        </p:nvSpPr>
        <p:spPr>
          <a:xfrm>
            <a:off x="1143000" y="685800"/>
            <a:ext cx="4572000" cy="3429000"/>
          </a:xfrm>
          <a:prstGeom prst="rect">
            <a:avLst/>
          </a:prstGeom>
        </p:spPr>
        <p:txBody>
          <a:bodyPr/>
          <a:lstStyle/>
          <a:p>
            <a:pPr lvl="0"/>
          </a:p>
        </p:txBody>
      </p:sp>
      <p:sp>
        <p:nvSpPr>
          <p:cNvPr id="57" name="Shape 5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sldImg"/>
          </p:nvPr>
        </p:nvSpPr>
        <p:spPr>
          <a:prstGeom prst="rect">
            <a:avLst/>
          </a:prstGeom>
        </p:spPr>
        <p:txBody>
          <a:bodyPr/>
          <a:lstStyle/>
          <a:p>
            <a:pPr lvl="0"/>
          </a:p>
        </p:txBody>
      </p:sp>
      <p:sp>
        <p:nvSpPr>
          <p:cNvPr id="65" name="Shape 65"/>
          <p:cNvSpPr/>
          <p:nvPr>
            <p:ph type="body" sz="quarter" idx="1"/>
          </p:nvPr>
        </p:nvSpPr>
        <p:spPr>
          <a:prstGeom prst="rect">
            <a:avLst/>
          </a:prstGeom>
        </p:spPr>
        <p:txBody>
          <a:bodyPr/>
          <a:lstStyle/>
          <a:p>
            <a:pPr lvl="0">
              <a:defRPr sz="1800"/>
            </a:pPr>
            <a:r>
              <a:rPr sz="2400"/>
              <a:t>The talk will be entitled, 'Social technologies and social data to change and predict health behavior.' I'll give an overview of current work using mobile and social technologies to change behavioral/mental health with specific examples from our recent studies on HIV and addiction medicine. I'll also give an overview of how social technology data can be used to predict patient behaviors and outcomes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lvl="0"/>
          </a:p>
        </p:txBody>
      </p:sp>
      <p:sp>
        <p:nvSpPr>
          <p:cNvPr id="129" name="Shape 129"/>
          <p:cNvSpPr/>
          <p:nvPr>
            <p:ph type="body" sz="quarter" idx="1"/>
          </p:nvPr>
        </p:nvSpPr>
        <p:spPr>
          <a:prstGeom prst="rect">
            <a:avLst/>
          </a:prstGeom>
        </p:spPr>
        <p:txBody>
          <a:bodyPr/>
          <a:lstStyle>
            <a:lvl1pPr>
              <a:lnSpc>
                <a:spcPct val="117999"/>
              </a:lnSpc>
              <a:defRPr sz="3000">
                <a:latin typeface="Helvetica Neue"/>
                <a:ea typeface="Helvetica Neue"/>
                <a:cs typeface="Helvetica Neue"/>
                <a:sym typeface="Helvetica Neue"/>
              </a:defRPr>
            </a:lvl1pPr>
          </a:lstStyle>
          <a:p>
            <a:pPr lvl="0">
              <a:defRPr sz="1800"/>
            </a:pPr>
            <a:r>
              <a:rPr sz="3000"/>
              <a:t>Other projects we are interested in exploring make use of a different form of social data - image recognition. As I mentioned at the very beginning, over 70 million photos are posted on Instagram each day, and over 700 million -10x that number - of snaps on Snapchat. We are very interested in understanding how we might use image-recognition to recognize things like sexual or domestic abuse, and we are hoping to explore these areas further.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lvl="0"/>
          </a:p>
        </p:txBody>
      </p:sp>
      <p:sp>
        <p:nvSpPr>
          <p:cNvPr id="148" name="Shape 148"/>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lvl="0">
              <a:defRPr sz="1800"/>
            </a:pPr>
            <a:r>
              <a:rPr sz="1200"/>
              <a:t>Talk about important of “social”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lvl="0"/>
          </a:p>
        </p:txBody>
      </p:sp>
      <p:sp>
        <p:nvSpPr>
          <p:cNvPr id="241" name="Shape 241"/>
          <p:cNvSpPr/>
          <p:nvPr>
            <p:ph type="body" sz="quarter" idx="1"/>
          </p:nvPr>
        </p:nvSpPr>
        <p:spPr>
          <a:prstGeom prst="rect">
            <a:avLst/>
          </a:prstGeom>
        </p:spPr>
        <p:txBody>
          <a:bodyPr/>
          <a:lstStyle>
            <a:lvl1pPr>
              <a:lnSpc>
                <a:spcPct val="117999"/>
              </a:lnSpc>
              <a:defRPr sz="3000">
                <a:latin typeface="Helvetica Neue"/>
                <a:ea typeface="Helvetica Neue"/>
                <a:cs typeface="Helvetica Neue"/>
                <a:sym typeface="Helvetica Neue"/>
              </a:defRPr>
            </a:lvl1pPr>
          </a:lstStyle>
          <a:p>
            <a:pPr lvl="0">
              <a:defRPr sz="1800"/>
            </a:pPr>
            <a:r>
              <a:rPr sz="3000"/>
              <a:t>Again, I am Sean Young and I urge you to get involved by emailing, tweeting, instagramming, snapping, yakking or even just old-fashioned picking up the phone and giving us a call. Whatever your favorite method of getting in touch is,  please spread the word about us and get involved. thanks so much!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defRPr sz="1800"/>
            </a:pPr>
            <a:r>
              <a:rPr sz="2400"/>
              <a:t>What’s the current state of mobile/wearable digital interventions for health or substance abuse prevention? There are exciting things going on in this area, for example this breathing coach wearable app - click the video link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lvl="0"/>
          </a:p>
        </p:txBody>
      </p:sp>
      <p:sp>
        <p:nvSpPr>
          <p:cNvPr id="79" name="Shape 79"/>
          <p:cNvSpPr/>
          <p:nvPr>
            <p:ph type="body" sz="quarter" idx="1"/>
          </p:nvPr>
        </p:nvSpPr>
        <p:spPr>
          <a:prstGeom prst="rect">
            <a:avLst/>
          </a:prstGeom>
        </p:spPr>
        <p:txBody>
          <a:bodyPr/>
          <a:lstStyle/>
          <a:p>
            <a:pPr lvl="0">
              <a:defRPr sz="1800"/>
            </a:pPr>
            <a:r>
              <a:rPr sz="2400"/>
              <a:t>How does it work? It combines all these factors into a complete picture, filling in the gaps of other trackers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lvl="0"/>
          </a:p>
        </p:txBody>
      </p:sp>
      <p:sp>
        <p:nvSpPr>
          <p:cNvPr id="89" name="Shape 89"/>
          <p:cNvSpPr/>
          <p:nvPr>
            <p:ph type="body" sz="quarter" idx="1"/>
          </p:nvPr>
        </p:nvSpPr>
        <p:spPr>
          <a:prstGeom prst="rect">
            <a:avLst/>
          </a:prstGeom>
        </p:spPr>
        <p:txBody>
          <a:bodyPr/>
          <a:lstStyle/>
          <a:p>
            <a:pPr lvl="0">
              <a:defRPr sz="1800"/>
            </a:pPr>
            <a:r>
              <a:rPr sz="2400"/>
              <a:t>There are a lot of new and fascinating ideas in this area. This one focuses on youth and athletics and concussion prevention and treatment but there are a lot of potential uses for emerging tech to benefit, change and impact lives and wellbeing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sldImg"/>
          </p:nvPr>
        </p:nvSpPr>
        <p:spPr>
          <a:prstGeom prst="rect">
            <a:avLst/>
          </a:prstGeom>
        </p:spPr>
        <p:txBody>
          <a:bodyPr/>
          <a:lstStyle/>
          <a:p>
            <a:pPr lvl="0"/>
          </a:p>
        </p:txBody>
      </p:sp>
      <p:sp>
        <p:nvSpPr>
          <p:cNvPr id="93" name="Shape 93"/>
          <p:cNvSpPr/>
          <p:nvPr>
            <p:ph type="body" sz="quarter" idx="1"/>
          </p:nvPr>
        </p:nvSpPr>
        <p:spPr>
          <a:prstGeom prst="rect">
            <a:avLst/>
          </a:prstGeom>
        </p:spPr>
        <p:txBody>
          <a:bodyPr/>
          <a:lstStyle/>
          <a:p>
            <a:pPr lvl="0">
              <a:defRPr sz="1800"/>
            </a:pPr>
            <a:r>
              <a:rPr sz="2400"/>
              <a:t>AdhereTech smart wireless pill bottles are currently being used by patients in pharmaceutical and research engagements. These bottles collect and send all adherence data in real-time. The system automatically analyzes this information and populates the data on our secure dashboard. If doses are missed, patients can receive customizable alerts and interventions - using automated phone calls, text messages, and more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lvl="0"/>
          </a:p>
        </p:txBody>
      </p:sp>
      <p:sp>
        <p:nvSpPr>
          <p:cNvPr id="99" name="Shape 99"/>
          <p:cNvSpPr/>
          <p:nvPr>
            <p:ph type="body" sz="quarter" idx="1"/>
          </p:nvPr>
        </p:nvSpPr>
        <p:spPr>
          <a:prstGeom prst="rect">
            <a:avLst/>
          </a:prstGeom>
        </p:spPr>
        <p:txBody>
          <a:bodyPr/>
          <a:lstStyle/>
          <a:p>
            <a:pPr lvl="0">
              <a:defRPr sz="1800"/>
            </a:pPr>
            <a:r>
              <a:rPr sz="2400"/>
              <a:t>This is Joyable and it uses CBT to help their users with social anxiety. They have solid clinical people on their advisor board and it’s a 12 week program. also connects users to a personal coach via text or phone for the program. users report a 90% success rate so far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lvl="0"/>
          </a:p>
        </p:txBody>
      </p:sp>
      <p:sp>
        <p:nvSpPr>
          <p:cNvPr id="103" name="Shape 103"/>
          <p:cNvSpPr/>
          <p:nvPr>
            <p:ph type="body" sz="quarter" idx="1"/>
          </p:nvPr>
        </p:nvSpPr>
        <p:spPr>
          <a:prstGeom prst="rect">
            <a:avLst/>
          </a:prstGeom>
        </p:spPr>
        <p:txBody>
          <a:bodyPr/>
          <a:lstStyle/>
          <a:p>
            <a:pPr lvl="0">
              <a:defRPr sz="1800"/>
            </a:pPr>
            <a:r>
              <a:rPr sz="2400"/>
              <a:t>There are some online resources for opioid dependence but they’re part of larger interventions as sort of a side bonus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a:defRPr sz="1800"/>
            </a:pPr>
            <a:r>
              <a:rPr sz="2400"/>
              <a:t>There are also resources from the clinical side that are more regulated: </a:t>
            </a:r>
          </a:p>
          <a:p>
            <a:pPr lvl="0">
              <a:defRPr sz="1800"/>
            </a:pPr>
          </a:p>
          <a:p>
            <a:pPr lvl="0">
              <a:defRPr sz="1800"/>
            </a:pPr>
            <a:r>
              <a:rPr sz="2400"/>
              <a:t>PsycEssentials</a:t>
            </a:r>
          </a:p>
          <a:p>
            <a:pPr lvl="0">
              <a:defRPr sz="1800"/>
            </a:pPr>
            <a:r>
              <a:rPr sz="2400"/>
              <a:t>By American Psychological Association PsycEssentials is a comprehensive pocket resource for busy psychotherapists. It provides quick and easy access to the key information you need when working with a client. If you are looking for an appropriate assessment tool, state-by-state referral resources, or information on a psychotropic drug, you will find it here. Beyond checklists and links, the app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lvl="0"/>
          </a:p>
        </p:txBody>
      </p:sp>
      <p:sp>
        <p:nvSpPr>
          <p:cNvPr id="121" name="Shape 121"/>
          <p:cNvSpPr/>
          <p:nvPr>
            <p:ph type="body" sz="quarter" idx="1"/>
          </p:nvPr>
        </p:nvSpPr>
        <p:spPr>
          <a:prstGeom prst="rect">
            <a:avLst/>
          </a:prstGeom>
        </p:spPr>
        <p:txBody>
          <a:bodyPr/>
          <a:lstStyle>
            <a:lvl1pPr>
              <a:lnSpc>
                <a:spcPct val="117999"/>
              </a:lnSpc>
              <a:defRPr sz="3000">
                <a:latin typeface="Helvetica Neue"/>
                <a:ea typeface="Helvetica Neue"/>
                <a:cs typeface="Helvetica Neue"/>
                <a:sym typeface="Helvetica Neue"/>
              </a:defRPr>
            </a:lvl1pPr>
          </a:lstStyle>
          <a:p>
            <a:pPr lvl="0">
              <a:defRPr sz="1800"/>
            </a:pPr>
            <a:r>
              <a:rPr sz="3000"/>
              <a:t>And, as I touched on before, our goal as the Institute is to combine social data and predictive analytics to predict events across a wide range of sectors.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8" name="Shape 8"/>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9" name="Shape 9"/>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10" name="Shape 10"/>
          <p:cNvSpPr/>
          <p:nvPr/>
        </p:nvSpPr>
        <p:spPr>
          <a:xfrm>
            <a:off x="508000" y="51800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11" name="Shape 11"/>
          <p:cNvSpPr/>
          <p:nvPr>
            <p:ph type="title"/>
          </p:nvPr>
        </p:nvSpPr>
        <p:spPr>
          <a:xfrm>
            <a:off x="508000" y="571500"/>
            <a:ext cx="11988800" cy="4470400"/>
          </a:xfrm>
          <a:prstGeom prst="rect">
            <a:avLst/>
          </a:prstGeom>
        </p:spPr>
        <p:txBody>
          <a:bodyPr anchor="b"/>
          <a:lstStyle/>
          <a:p>
            <a:pPr lvl="0">
              <a:defRPr cap="none" sz="1800">
                <a:solidFill>
                  <a:srgbClr val="000000"/>
                </a:solidFill>
              </a:defRPr>
            </a:pPr>
            <a:r>
              <a:rPr cap="all" sz="6400">
                <a:solidFill>
                  <a:srgbClr val="606060"/>
                </a:solidFill>
              </a:rPr>
              <a:t>Title Text</a:t>
            </a:r>
          </a:p>
        </p:txBody>
      </p:sp>
      <p:sp>
        <p:nvSpPr>
          <p:cNvPr id="12" name="Shape 12"/>
          <p:cNvSpPr/>
          <p:nvPr>
            <p:ph type="body" idx="1"/>
          </p:nvPr>
        </p:nvSpPr>
        <p:spPr>
          <a:xfrm>
            <a:off x="508000" y="5562600"/>
            <a:ext cx="11988800" cy="3263900"/>
          </a:xfrm>
          <a:prstGeom prst="rect">
            <a:avLst/>
          </a:prstGeom>
        </p:spPr>
        <p:txBody>
          <a:bodyPr anchor="t"/>
          <a:lstStyle>
            <a:lvl1pPr marL="0" indent="0">
              <a:lnSpc>
                <a:spcPct val="120000"/>
              </a:lnSpc>
              <a:spcBef>
                <a:spcPts val="0"/>
              </a:spcBef>
              <a:buSzTx/>
              <a:buFontTx/>
              <a:buNone/>
              <a:defRPr sz="2400"/>
            </a:lvl1pPr>
            <a:lvl2pPr marL="0" indent="0">
              <a:lnSpc>
                <a:spcPct val="120000"/>
              </a:lnSpc>
              <a:spcBef>
                <a:spcPts val="0"/>
              </a:spcBef>
              <a:buSzTx/>
              <a:buFontTx/>
              <a:buNone/>
              <a:defRPr sz="2400"/>
            </a:lvl2pPr>
            <a:lvl3pPr marL="0" indent="0">
              <a:lnSpc>
                <a:spcPct val="120000"/>
              </a:lnSpc>
              <a:spcBef>
                <a:spcPts val="0"/>
              </a:spcBef>
              <a:buSzTx/>
              <a:buFontTx/>
              <a:buNone/>
              <a:defRPr sz="2400"/>
            </a:lvl3pPr>
            <a:lvl4pPr marL="0" indent="0">
              <a:lnSpc>
                <a:spcPct val="120000"/>
              </a:lnSpc>
              <a:spcBef>
                <a:spcPts val="0"/>
              </a:spcBef>
              <a:buSzTx/>
              <a:buFontTx/>
              <a:buNone/>
              <a:defRPr sz="2400"/>
            </a:lvl4pPr>
            <a:lvl5pPr marL="0" indent="0">
              <a:lnSpc>
                <a:spcPct val="120000"/>
              </a:lnSpc>
              <a:spcBef>
                <a:spcPts val="0"/>
              </a:spcBef>
              <a:buSzTx/>
              <a:buFont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46" name="Shape 46"/>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47" name="Shape 47"/>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49" name="Shape 49"/>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50" name="Shape 50"/>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52" name="Shape 52"/>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53" name="Shape 53"/>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Default">
    <p:bg>
      <p:bgPr>
        <a:solidFill>
          <a:srgbClr val="FFFFFF"/>
        </a:solidFill>
      </p:bgPr>
    </p:bg>
    <p:spTree>
      <p:nvGrpSpPr>
        <p:cNvPr id="1" name=""/>
        <p:cNvGrpSpPr/>
        <p:nvPr/>
      </p:nvGrpSpPr>
      <p:grpSpPr>
        <a:xfrm>
          <a:off x="0" y="0"/>
          <a:ext cx="0" cy="0"/>
          <a:chOff x="0" y="0"/>
          <a:chExt cx="0" cy="0"/>
        </a:xfrm>
      </p:grpSpPr>
      <p:sp>
        <p:nvSpPr>
          <p:cNvPr id="55" name="Shape 55"/>
          <p:cNvSpPr/>
          <p:nvPr>
            <p:ph type="sldNum" sz="quarter" idx="2"/>
          </p:nvPr>
        </p:nvSpPr>
        <p:spPr>
          <a:xfrm>
            <a:off x="9320107" y="8886613"/>
            <a:ext cx="2709335" cy="387036"/>
          </a:xfrm>
          <a:prstGeom prst="rect">
            <a:avLst/>
          </a:prstGeom>
          <a:ln w="12700">
            <a:miter lim="400000"/>
          </a:ln>
        </p:spPr>
        <p:txBody>
          <a:bodyPr lIns="65022" tIns="65022" rIns="65022" bIns="65022">
            <a:spAutoFit/>
          </a:bodyPr>
          <a:lstStyle>
            <a:lvl1pPr algn="r" defTabSz="457200">
              <a:defRPr sz="1800">
                <a:solidFill>
                  <a:srgbClr val="000000"/>
                </a:solidFill>
                <a:latin typeface="Times New Roman"/>
                <a:ea typeface="Times New Roman"/>
                <a:cs typeface="Times New Roman"/>
                <a:sym typeface="Times New Roman"/>
              </a:defRPr>
            </a:lvl1p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4" name="Shape 14"/>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15" name="Shape 15"/>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16" name="Shape 16"/>
          <p:cNvSpPr/>
          <p:nvPr>
            <p:ph type="title"/>
          </p:nvPr>
        </p:nvSpPr>
        <p:spPr>
          <a:xfrm>
            <a:off x="508000" y="4660900"/>
            <a:ext cx="11988800" cy="3556000"/>
          </a:xfrm>
          <a:prstGeom prst="rect">
            <a:avLst/>
          </a:prstGeom>
        </p:spPr>
        <p:txBody>
          <a:bodyPr anchor="b"/>
          <a:lstStyle/>
          <a:p>
            <a:pPr lvl="0">
              <a:defRPr cap="none" sz="1800">
                <a:solidFill>
                  <a:srgbClr val="000000"/>
                </a:solidFill>
              </a:defRPr>
            </a:pPr>
            <a:r>
              <a:rPr cap="all" sz="6400">
                <a:solidFill>
                  <a:srgbClr val="606060"/>
                </a:solidFill>
              </a:rPr>
              <a:t>Title Text</a:t>
            </a:r>
          </a:p>
        </p:txBody>
      </p:sp>
      <p:sp>
        <p:nvSpPr>
          <p:cNvPr id="17" name="Shape 17"/>
          <p:cNvSpPr/>
          <p:nvPr>
            <p:ph type="body" idx="1"/>
          </p:nvPr>
        </p:nvSpPr>
        <p:spPr>
          <a:xfrm>
            <a:off x="508000" y="8267700"/>
            <a:ext cx="11988800" cy="1485900"/>
          </a:xfrm>
          <a:prstGeom prst="rect">
            <a:avLst/>
          </a:prstGeom>
        </p:spPr>
        <p:txBody>
          <a:bodyPr anchor="t"/>
          <a:lstStyle>
            <a:lvl1pPr marL="0" indent="0">
              <a:lnSpc>
                <a:spcPct val="120000"/>
              </a:lnSpc>
              <a:spcBef>
                <a:spcPts val="0"/>
              </a:spcBef>
              <a:buSzTx/>
              <a:buFontTx/>
              <a:buNone/>
              <a:defRPr sz="2400"/>
            </a:lvl1pPr>
            <a:lvl2pPr marL="0" indent="0">
              <a:lnSpc>
                <a:spcPct val="120000"/>
              </a:lnSpc>
              <a:spcBef>
                <a:spcPts val="0"/>
              </a:spcBef>
              <a:buSzTx/>
              <a:buFontTx/>
              <a:buNone/>
              <a:defRPr sz="2400"/>
            </a:lvl2pPr>
            <a:lvl3pPr marL="0" indent="0">
              <a:lnSpc>
                <a:spcPct val="120000"/>
              </a:lnSpc>
              <a:spcBef>
                <a:spcPts val="0"/>
              </a:spcBef>
              <a:buSzTx/>
              <a:buFontTx/>
              <a:buNone/>
              <a:defRPr sz="2400"/>
            </a:lvl3pPr>
            <a:lvl4pPr marL="0" indent="0">
              <a:lnSpc>
                <a:spcPct val="120000"/>
              </a:lnSpc>
              <a:spcBef>
                <a:spcPts val="0"/>
              </a:spcBef>
              <a:buSzTx/>
              <a:buFontTx/>
              <a:buNone/>
              <a:defRPr sz="2400"/>
            </a:lvl4pPr>
            <a:lvl5pPr marL="0" indent="0">
              <a:lnSpc>
                <a:spcPct val="120000"/>
              </a:lnSpc>
              <a:spcBef>
                <a:spcPts val="0"/>
              </a:spcBef>
              <a:buSzTx/>
              <a:buFont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9" name="Shape 19"/>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0" name="Shape 20"/>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1" name="Shape 21"/>
          <p:cNvSpPr/>
          <p:nvPr>
            <p:ph type="title"/>
          </p:nvPr>
        </p:nvSpPr>
        <p:spPr>
          <a:xfrm>
            <a:off x="508000" y="3860800"/>
            <a:ext cx="11988800" cy="2032000"/>
          </a:xfrm>
          <a:prstGeom prst="rect">
            <a:avLst/>
          </a:prstGeom>
        </p:spPr>
        <p:txBody>
          <a:bodyPr/>
          <a:lstStyle/>
          <a:p>
            <a:pPr lvl="0">
              <a:defRPr cap="none" sz="1800">
                <a:solidFill>
                  <a:srgbClr val="000000"/>
                </a:solidFill>
              </a:defRPr>
            </a:pPr>
            <a:r>
              <a:rPr cap="all" sz="6400">
                <a:solidFill>
                  <a:srgbClr val="606060"/>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3" name="Shape 23"/>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4" name="Shape 24"/>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5" name="Shape 25"/>
          <p:cNvSpPr/>
          <p:nvPr>
            <p:ph type="title"/>
          </p:nvPr>
        </p:nvSpPr>
        <p:spPr>
          <a:xfrm>
            <a:off x="508000" y="2400300"/>
            <a:ext cx="5829300" cy="7353300"/>
          </a:xfrm>
          <a:prstGeom prst="rect">
            <a:avLst/>
          </a:prstGeom>
        </p:spPr>
        <p:txBody>
          <a:bodyPr anchor="t"/>
          <a:lstStyle/>
          <a:p>
            <a:pPr lvl="0">
              <a:defRPr cap="none" sz="1800">
                <a:solidFill>
                  <a:srgbClr val="000000"/>
                </a:solidFill>
              </a:defRPr>
            </a:pPr>
            <a:r>
              <a:rPr cap="all" sz="6400">
                <a:solidFill>
                  <a:srgbClr val="606060"/>
                </a:solidFill>
              </a:rPr>
              <a:t>Title Text</a:t>
            </a:r>
          </a:p>
        </p:txBody>
      </p:sp>
      <p:sp>
        <p:nvSpPr>
          <p:cNvPr id="26" name="Shape 26"/>
          <p:cNvSpPr/>
          <p:nvPr>
            <p:ph type="body" idx="1"/>
          </p:nvPr>
        </p:nvSpPr>
        <p:spPr>
          <a:xfrm>
            <a:off x="508000" y="1168400"/>
            <a:ext cx="5829300" cy="1231900"/>
          </a:xfrm>
          <a:prstGeom prst="rect">
            <a:avLst/>
          </a:prstGeom>
        </p:spPr>
        <p:txBody>
          <a:bodyPr anchor="t"/>
          <a:lstStyle>
            <a:lvl1pPr marL="0" indent="0">
              <a:lnSpc>
                <a:spcPct val="120000"/>
              </a:lnSpc>
              <a:spcBef>
                <a:spcPts val="0"/>
              </a:spcBef>
              <a:buSzTx/>
              <a:buFontTx/>
              <a:buNone/>
              <a:defRPr sz="2400"/>
            </a:lvl1pPr>
            <a:lvl2pPr marL="0" indent="0">
              <a:lnSpc>
                <a:spcPct val="120000"/>
              </a:lnSpc>
              <a:spcBef>
                <a:spcPts val="0"/>
              </a:spcBef>
              <a:buSzTx/>
              <a:buFontTx/>
              <a:buNone/>
              <a:defRPr sz="2400"/>
            </a:lvl2pPr>
            <a:lvl3pPr marL="0" indent="0">
              <a:lnSpc>
                <a:spcPct val="120000"/>
              </a:lnSpc>
              <a:spcBef>
                <a:spcPts val="0"/>
              </a:spcBef>
              <a:buSzTx/>
              <a:buFontTx/>
              <a:buNone/>
              <a:defRPr sz="2400"/>
            </a:lvl3pPr>
            <a:lvl4pPr marL="0" indent="0">
              <a:lnSpc>
                <a:spcPct val="120000"/>
              </a:lnSpc>
              <a:spcBef>
                <a:spcPts val="0"/>
              </a:spcBef>
              <a:buSzTx/>
              <a:buFontTx/>
              <a:buNone/>
              <a:defRPr sz="2400"/>
            </a:lvl4pPr>
            <a:lvl5pPr marL="0" indent="0">
              <a:lnSpc>
                <a:spcPct val="120000"/>
              </a:lnSpc>
              <a:spcBef>
                <a:spcPts val="0"/>
              </a:spcBef>
              <a:buSzTx/>
              <a:buFontTx/>
              <a:buNone/>
              <a:defRPr sz="2400"/>
            </a:lvl5pPr>
          </a:lstStyle>
          <a:p>
            <a:pPr lvl="0">
              <a:defRPr sz="1800">
                <a:solidFill>
                  <a:srgbClr val="000000"/>
                </a:solidFill>
              </a:defRPr>
            </a:pPr>
            <a:r>
              <a:rPr sz="2400">
                <a:solidFill>
                  <a:srgbClr val="606060"/>
                </a:solidFill>
              </a:rPr>
              <a:t>Body Level One</a:t>
            </a:r>
            <a:endParaRPr sz="2400">
              <a:solidFill>
                <a:srgbClr val="606060"/>
              </a:solidFill>
            </a:endParaRPr>
          </a:p>
          <a:p>
            <a:pPr lvl="1">
              <a:defRPr sz="1800">
                <a:solidFill>
                  <a:srgbClr val="000000"/>
                </a:solidFill>
              </a:defRPr>
            </a:pPr>
            <a:r>
              <a:rPr sz="2400">
                <a:solidFill>
                  <a:srgbClr val="606060"/>
                </a:solidFill>
              </a:rPr>
              <a:t>Body Level Two</a:t>
            </a:r>
            <a:endParaRPr sz="2400">
              <a:solidFill>
                <a:srgbClr val="606060"/>
              </a:solidFill>
            </a:endParaRPr>
          </a:p>
          <a:p>
            <a:pPr lvl="2">
              <a:defRPr sz="1800">
                <a:solidFill>
                  <a:srgbClr val="000000"/>
                </a:solidFill>
              </a:defRPr>
            </a:pPr>
            <a:r>
              <a:rPr sz="2400">
                <a:solidFill>
                  <a:srgbClr val="606060"/>
                </a:solidFill>
              </a:rPr>
              <a:t>Body Level Three</a:t>
            </a:r>
            <a:endParaRPr sz="2400">
              <a:solidFill>
                <a:srgbClr val="606060"/>
              </a:solidFill>
            </a:endParaRPr>
          </a:p>
          <a:p>
            <a:pPr lvl="3">
              <a:defRPr sz="1800">
                <a:solidFill>
                  <a:srgbClr val="000000"/>
                </a:solidFill>
              </a:defRPr>
            </a:pPr>
            <a:r>
              <a:rPr sz="2400">
                <a:solidFill>
                  <a:srgbClr val="606060"/>
                </a:solidFill>
              </a:rPr>
              <a:t>Body Level Four</a:t>
            </a:r>
            <a:endParaRPr sz="2400">
              <a:solidFill>
                <a:srgbClr val="606060"/>
              </a:solidFill>
            </a:endParaRPr>
          </a:p>
          <a:p>
            <a:pPr lvl="4">
              <a:defRPr sz="1800">
                <a:solidFill>
                  <a:srgbClr val="000000"/>
                </a:solidFill>
              </a:defRPr>
            </a:pPr>
            <a:r>
              <a:rPr sz="2400">
                <a:solidFill>
                  <a:srgbClr val="606060"/>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8" name="Shape 28"/>
          <p:cNvSpPr/>
          <p:nvPr/>
        </p:nvSpPr>
        <p:spPr>
          <a:xfrm>
            <a:off x="507999" y="2576512"/>
            <a:ext cx="119972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29" name="Shape 29"/>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30" name="Shape 30"/>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31" name="Shape 31"/>
          <p:cNvSpPr/>
          <p:nvPr>
            <p:ph type="title"/>
          </p:nvPr>
        </p:nvSpPr>
        <p:spPr>
          <a:xfrm>
            <a:off x="508000" y="134535"/>
            <a:ext cx="11988800" cy="2829730"/>
          </a:xfrm>
          <a:prstGeom prst="rect">
            <a:avLst/>
          </a:prstGeom>
        </p:spPr>
        <p:txBody>
          <a:bodyPr/>
          <a:lstStyle/>
          <a:p>
            <a:pPr lvl="0">
              <a:defRPr cap="none" sz="1800">
                <a:solidFill>
                  <a:srgbClr val="000000"/>
                </a:solidFill>
              </a:defRPr>
            </a:pPr>
            <a:r>
              <a:rPr cap="all" sz="6400">
                <a:solidFill>
                  <a:srgbClr val="606060"/>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lvl="0">
              <a:defRPr cap="none" sz="1800">
                <a:solidFill>
                  <a:srgbClr val="000000"/>
                </a:solidFill>
              </a:defRPr>
            </a:pPr>
            <a:r>
              <a:rPr cap="all" sz="6400">
                <a:solidFill>
                  <a:srgbClr val="606060"/>
                </a:solidFill>
              </a:rPr>
              <a:t>Title Text</a:t>
            </a:r>
          </a:p>
        </p:txBody>
      </p:sp>
      <p:sp>
        <p:nvSpPr>
          <p:cNvPr id="34" name="Shape 34"/>
          <p:cNvSpPr/>
          <p:nvPr>
            <p:ph type="body" idx="1"/>
          </p:nvPr>
        </p:nvSpPr>
        <p:spPr>
          <a:prstGeom prst="rect">
            <a:avLst/>
          </a:prstGeom>
        </p:spPr>
        <p:txBody>
          <a:body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36" name="Shape 36"/>
          <p:cNvSpPr/>
          <p:nvPr>
            <p:ph type="title"/>
          </p:nvPr>
        </p:nvSpPr>
        <p:spPr>
          <a:xfrm>
            <a:off x="508000" y="442457"/>
            <a:ext cx="11988800" cy="2213886"/>
          </a:xfrm>
          <a:prstGeom prst="rect">
            <a:avLst/>
          </a:prstGeom>
        </p:spPr>
        <p:txBody>
          <a:bodyPr/>
          <a:lstStyle/>
          <a:p>
            <a:pPr lvl="0">
              <a:defRPr cap="none" sz="1800">
                <a:solidFill>
                  <a:srgbClr val="000000"/>
                </a:solidFill>
              </a:defRPr>
            </a:pPr>
            <a:r>
              <a:rPr cap="all" sz="6400">
                <a:solidFill>
                  <a:srgbClr val="606060"/>
                </a:solidFill>
              </a:rPr>
              <a:t>Title Text</a:t>
            </a:r>
          </a:p>
        </p:txBody>
      </p:sp>
      <p:sp>
        <p:nvSpPr>
          <p:cNvPr id="37" name="Shape 37"/>
          <p:cNvSpPr/>
          <p:nvPr>
            <p:ph type="body" idx="1"/>
          </p:nvPr>
        </p:nvSpPr>
        <p:spPr>
          <a:xfrm>
            <a:off x="6781800" y="2656342"/>
            <a:ext cx="5727700" cy="6155416"/>
          </a:xfrm>
          <a:prstGeom prst="rect">
            <a:avLst/>
          </a:prstGeom>
        </p:spPr>
        <p:txBody>
          <a:bodyPr/>
          <a:lstStyle>
            <a:lvl1pPr marL="368300" indent="-368300">
              <a:spcBef>
                <a:spcPts val="3200"/>
              </a:spcBef>
              <a:defRPr sz="3000"/>
            </a:lvl1pPr>
            <a:lvl2pPr marL="736600" indent="-368300">
              <a:spcBef>
                <a:spcPts val="3200"/>
              </a:spcBef>
              <a:defRPr sz="3000"/>
            </a:lvl2pPr>
            <a:lvl3pPr marL="1104900" indent="-368300">
              <a:spcBef>
                <a:spcPts val="3200"/>
              </a:spcBef>
              <a:defRPr sz="3000"/>
            </a:lvl3pPr>
            <a:lvl4pPr marL="1473200" indent="-368300">
              <a:spcBef>
                <a:spcPts val="3200"/>
              </a:spcBef>
              <a:defRPr sz="3000"/>
            </a:lvl4pPr>
            <a:lvl5pPr marL="1841500" indent="-368300">
              <a:spcBef>
                <a:spcPts val="3200"/>
              </a:spcBef>
              <a:defRPr sz="3000"/>
            </a:lvl5pPr>
          </a:lstStyle>
          <a:p>
            <a:pPr lvl="0">
              <a:defRPr sz="1800">
                <a:solidFill>
                  <a:srgbClr val="000000"/>
                </a:solidFill>
              </a:defRPr>
            </a:pPr>
            <a:r>
              <a:rPr sz="3000">
                <a:solidFill>
                  <a:srgbClr val="606060"/>
                </a:solidFill>
              </a:rPr>
              <a:t>Body Level One</a:t>
            </a:r>
            <a:endParaRPr sz="3000">
              <a:solidFill>
                <a:srgbClr val="606060"/>
              </a:solidFill>
            </a:endParaRPr>
          </a:p>
          <a:p>
            <a:pPr lvl="1">
              <a:defRPr sz="1800">
                <a:solidFill>
                  <a:srgbClr val="000000"/>
                </a:solidFill>
              </a:defRPr>
            </a:pPr>
            <a:r>
              <a:rPr sz="3000">
                <a:solidFill>
                  <a:srgbClr val="606060"/>
                </a:solidFill>
              </a:rPr>
              <a:t>Body Level Two</a:t>
            </a:r>
            <a:endParaRPr sz="3000">
              <a:solidFill>
                <a:srgbClr val="606060"/>
              </a:solidFill>
            </a:endParaRPr>
          </a:p>
          <a:p>
            <a:pPr lvl="2">
              <a:defRPr sz="1800">
                <a:solidFill>
                  <a:srgbClr val="000000"/>
                </a:solidFill>
              </a:defRPr>
            </a:pPr>
            <a:r>
              <a:rPr sz="3000">
                <a:solidFill>
                  <a:srgbClr val="606060"/>
                </a:solidFill>
              </a:rPr>
              <a:t>Body Level Three</a:t>
            </a:r>
            <a:endParaRPr sz="3000">
              <a:solidFill>
                <a:srgbClr val="606060"/>
              </a:solidFill>
            </a:endParaRPr>
          </a:p>
          <a:p>
            <a:pPr lvl="3">
              <a:defRPr sz="1800">
                <a:solidFill>
                  <a:srgbClr val="000000"/>
                </a:solidFill>
              </a:defRPr>
            </a:pPr>
            <a:r>
              <a:rPr sz="3000">
                <a:solidFill>
                  <a:srgbClr val="606060"/>
                </a:solidFill>
              </a:rPr>
              <a:t>Body Level Four</a:t>
            </a:r>
            <a:endParaRPr sz="3000">
              <a:solidFill>
                <a:srgbClr val="606060"/>
              </a:solidFill>
            </a:endParaRPr>
          </a:p>
          <a:p>
            <a:pPr lvl="4">
              <a:defRPr sz="1800">
                <a:solidFill>
                  <a:srgbClr val="000000"/>
                </a:solidFill>
              </a:defRPr>
            </a:pPr>
            <a:r>
              <a:rPr sz="3000">
                <a:solidFill>
                  <a:srgbClr val="606060"/>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9" name="Shape 39"/>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40" name="Shape 40"/>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41" name="Shape 41"/>
          <p:cNvSpPr/>
          <p:nvPr>
            <p:ph type="body" idx="1"/>
          </p:nvPr>
        </p:nvSpPr>
        <p:spPr>
          <a:xfrm>
            <a:off x="508000" y="977900"/>
            <a:ext cx="11988800" cy="7785100"/>
          </a:xfrm>
          <a:prstGeom prst="rect">
            <a:avLst/>
          </a:prstGeom>
        </p:spPr>
        <p:txBody>
          <a:body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43" name="Shape 43"/>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44" name="Shape 44"/>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Shape 2"/>
          <p:cNvSpPr/>
          <p:nvPr/>
        </p:nvSpPr>
        <p:spPr>
          <a:xfrm>
            <a:off x="508000" y="25765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3" name="Shape 3"/>
          <p:cNvSpPr/>
          <p:nvPr/>
        </p:nvSpPr>
        <p:spPr>
          <a:xfrm>
            <a:off x="508000" y="9244009"/>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762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4" name="Shape 4"/>
          <p:cNvSpPr/>
          <p:nvPr/>
        </p:nvSpPr>
        <p:spPr>
          <a:xfrm>
            <a:off x="508000" y="506412"/>
            <a:ext cx="119888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0" y="0"/>
                </a:lnTo>
                <a:close/>
              </a:path>
            </a:pathLst>
          </a:custGeom>
          <a:ln w="12700">
            <a:solidFill>
              <a:srgbClr val="444444">
                <a:alpha val="30000"/>
              </a:srgbClr>
            </a:solidFill>
            <a:miter lim="400000"/>
          </a:ln>
        </p:spPr>
        <p:txBody>
          <a:bodyPr lIns="0" tIns="0" rIns="0" bIns="0" anchor="ctr"/>
          <a:lstStyle/>
          <a:p>
            <a:pPr lvl="0" algn="l" defTabSz="457200">
              <a:defRPr sz="1200">
                <a:solidFill>
                  <a:srgbClr val="000000"/>
                </a:solidFill>
                <a:latin typeface="+mj-lt"/>
                <a:ea typeface="+mj-ea"/>
                <a:cs typeface="+mj-cs"/>
                <a:sym typeface="Helvetica"/>
              </a:defRPr>
            </a:pPr>
          </a:p>
        </p:txBody>
      </p:sp>
      <p:sp>
        <p:nvSpPr>
          <p:cNvPr id="5" name="Shape 5"/>
          <p:cNvSpPr/>
          <p:nvPr>
            <p:ph type="title"/>
          </p:nvPr>
        </p:nvSpPr>
        <p:spPr>
          <a:xfrm>
            <a:off x="508000" y="396341"/>
            <a:ext cx="11988800" cy="230611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z="1800">
                <a:solidFill>
                  <a:srgbClr val="000000"/>
                </a:solidFill>
              </a:defRPr>
            </a:pPr>
            <a:r>
              <a:rPr cap="all" sz="6400">
                <a:solidFill>
                  <a:srgbClr val="606060"/>
                </a:solidFill>
              </a:rPr>
              <a:t>Title Text</a:t>
            </a:r>
          </a:p>
        </p:txBody>
      </p:sp>
      <p:sp>
        <p:nvSpPr>
          <p:cNvPr id="6" name="Shape 6"/>
          <p:cNvSpPr/>
          <p:nvPr>
            <p:ph type="body" idx="1"/>
          </p:nvPr>
        </p:nvSpPr>
        <p:spPr>
          <a:xfrm>
            <a:off x="508000" y="2702458"/>
            <a:ext cx="11988800" cy="639338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400">
                <a:solidFill>
                  <a:srgbClr val="606060"/>
                </a:solidFill>
              </a:rPr>
              <a:t>Body Level One</a:t>
            </a:r>
            <a:endParaRPr sz="3400">
              <a:solidFill>
                <a:srgbClr val="606060"/>
              </a:solidFill>
            </a:endParaRPr>
          </a:p>
          <a:p>
            <a:pPr lvl="1">
              <a:defRPr sz="1800">
                <a:solidFill>
                  <a:srgbClr val="000000"/>
                </a:solidFill>
              </a:defRPr>
            </a:pPr>
            <a:r>
              <a:rPr sz="3400">
                <a:solidFill>
                  <a:srgbClr val="606060"/>
                </a:solidFill>
              </a:rPr>
              <a:t>Body Level Two</a:t>
            </a:r>
            <a:endParaRPr sz="3400">
              <a:solidFill>
                <a:srgbClr val="606060"/>
              </a:solidFill>
            </a:endParaRPr>
          </a:p>
          <a:p>
            <a:pPr lvl="2">
              <a:defRPr sz="1800">
                <a:solidFill>
                  <a:srgbClr val="000000"/>
                </a:solidFill>
              </a:defRPr>
            </a:pPr>
            <a:r>
              <a:rPr sz="3400">
                <a:solidFill>
                  <a:srgbClr val="606060"/>
                </a:solidFill>
              </a:rPr>
              <a:t>Body Level Three</a:t>
            </a:r>
            <a:endParaRPr sz="3400">
              <a:solidFill>
                <a:srgbClr val="606060"/>
              </a:solidFill>
            </a:endParaRPr>
          </a:p>
          <a:p>
            <a:pPr lvl="3">
              <a:defRPr sz="1800">
                <a:solidFill>
                  <a:srgbClr val="000000"/>
                </a:solidFill>
              </a:defRPr>
            </a:pPr>
            <a:r>
              <a:rPr sz="3400">
                <a:solidFill>
                  <a:srgbClr val="606060"/>
                </a:solidFill>
              </a:rPr>
              <a:t>Body Level Four</a:t>
            </a:r>
            <a:endParaRPr sz="3400">
              <a:solidFill>
                <a:srgbClr val="606060"/>
              </a:solidFill>
            </a:endParaRPr>
          </a:p>
          <a:p>
            <a:pPr lvl="4">
              <a:defRPr sz="1800">
                <a:solidFill>
                  <a:srgbClr val="000000"/>
                </a:solidFill>
              </a:defRPr>
            </a:pPr>
            <a:r>
              <a:rPr sz="3400">
                <a:solidFill>
                  <a:srgbClr val="606060"/>
                </a:solidFill>
              </a:rP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advClick="1"/>
  <p:txStyles>
    <p:titleStyle>
      <a:lvl1pPr defTabSz="584200">
        <a:lnSpc>
          <a:spcPct val="90000"/>
        </a:lnSpc>
        <a:defRPr cap="all" sz="6400">
          <a:solidFill>
            <a:srgbClr val="606060"/>
          </a:solidFill>
          <a:latin typeface="Gill Sans Light"/>
          <a:ea typeface="Gill Sans Light"/>
          <a:cs typeface="Gill Sans Light"/>
          <a:sym typeface="Gill Sans Light"/>
        </a:defRPr>
      </a:lvl1pPr>
      <a:lvl2pPr defTabSz="584200">
        <a:lnSpc>
          <a:spcPct val="90000"/>
        </a:lnSpc>
        <a:defRPr cap="all" sz="6400">
          <a:solidFill>
            <a:srgbClr val="606060"/>
          </a:solidFill>
          <a:latin typeface="Gill Sans Light"/>
          <a:ea typeface="Gill Sans Light"/>
          <a:cs typeface="Gill Sans Light"/>
          <a:sym typeface="Gill Sans Light"/>
        </a:defRPr>
      </a:lvl2pPr>
      <a:lvl3pPr defTabSz="584200">
        <a:lnSpc>
          <a:spcPct val="90000"/>
        </a:lnSpc>
        <a:defRPr cap="all" sz="6400">
          <a:solidFill>
            <a:srgbClr val="606060"/>
          </a:solidFill>
          <a:latin typeface="Gill Sans Light"/>
          <a:ea typeface="Gill Sans Light"/>
          <a:cs typeface="Gill Sans Light"/>
          <a:sym typeface="Gill Sans Light"/>
        </a:defRPr>
      </a:lvl3pPr>
      <a:lvl4pPr defTabSz="584200">
        <a:lnSpc>
          <a:spcPct val="90000"/>
        </a:lnSpc>
        <a:defRPr cap="all" sz="6400">
          <a:solidFill>
            <a:srgbClr val="606060"/>
          </a:solidFill>
          <a:latin typeface="Gill Sans Light"/>
          <a:ea typeface="Gill Sans Light"/>
          <a:cs typeface="Gill Sans Light"/>
          <a:sym typeface="Gill Sans Light"/>
        </a:defRPr>
      </a:lvl4pPr>
      <a:lvl5pPr defTabSz="584200">
        <a:lnSpc>
          <a:spcPct val="90000"/>
        </a:lnSpc>
        <a:defRPr cap="all" sz="6400">
          <a:solidFill>
            <a:srgbClr val="606060"/>
          </a:solidFill>
          <a:latin typeface="Gill Sans Light"/>
          <a:ea typeface="Gill Sans Light"/>
          <a:cs typeface="Gill Sans Light"/>
          <a:sym typeface="Gill Sans Light"/>
        </a:defRPr>
      </a:lvl5pPr>
      <a:lvl6pPr defTabSz="584200">
        <a:lnSpc>
          <a:spcPct val="90000"/>
        </a:lnSpc>
        <a:defRPr cap="all" sz="6400">
          <a:solidFill>
            <a:srgbClr val="606060"/>
          </a:solidFill>
          <a:latin typeface="Gill Sans Light"/>
          <a:ea typeface="Gill Sans Light"/>
          <a:cs typeface="Gill Sans Light"/>
          <a:sym typeface="Gill Sans Light"/>
        </a:defRPr>
      </a:lvl6pPr>
      <a:lvl7pPr defTabSz="584200">
        <a:lnSpc>
          <a:spcPct val="90000"/>
        </a:lnSpc>
        <a:defRPr cap="all" sz="6400">
          <a:solidFill>
            <a:srgbClr val="606060"/>
          </a:solidFill>
          <a:latin typeface="Gill Sans Light"/>
          <a:ea typeface="Gill Sans Light"/>
          <a:cs typeface="Gill Sans Light"/>
          <a:sym typeface="Gill Sans Light"/>
        </a:defRPr>
      </a:lvl7pPr>
      <a:lvl8pPr defTabSz="584200">
        <a:lnSpc>
          <a:spcPct val="90000"/>
        </a:lnSpc>
        <a:defRPr cap="all" sz="6400">
          <a:solidFill>
            <a:srgbClr val="606060"/>
          </a:solidFill>
          <a:latin typeface="Gill Sans Light"/>
          <a:ea typeface="Gill Sans Light"/>
          <a:cs typeface="Gill Sans Light"/>
          <a:sym typeface="Gill Sans Light"/>
        </a:defRPr>
      </a:lvl8pPr>
      <a:lvl9pPr defTabSz="584200">
        <a:lnSpc>
          <a:spcPct val="90000"/>
        </a:lnSpc>
        <a:defRPr cap="all" sz="6400">
          <a:solidFill>
            <a:srgbClr val="606060"/>
          </a:solidFill>
          <a:latin typeface="Gill Sans Light"/>
          <a:ea typeface="Gill Sans Light"/>
          <a:cs typeface="Gill Sans Light"/>
          <a:sym typeface="Gill Sans Light"/>
        </a:defRPr>
      </a:lvl9pPr>
    </p:titleStyle>
    <p:bodyStyle>
      <a:lvl1pPr marL="419100" indent="-419100" defTabSz="584200">
        <a:spcBef>
          <a:spcPts val="4200"/>
        </a:spcBef>
        <a:buSzPct val="30000"/>
        <a:buFont typeface="Arial"/>
        <a:buChar char="•"/>
        <a:defRPr sz="3400">
          <a:solidFill>
            <a:srgbClr val="606060"/>
          </a:solidFill>
          <a:latin typeface="Gill Sans"/>
          <a:ea typeface="Gill Sans"/>
          <a:cs typeface="Gill Sans"/>
          <a:sym typeface="Gill Sans"/>
        </a:defRPr>
      </a:lvl1pPr>
      <a:lvl2pPr marL="838200" indent="-419100" defTabSz="584200">
        <a:spcBef>
          <a:spcPts val="4200"/>
        </a:spcBef>
        <a:buSzPct val="30000"/>
        <a:buFont typeface="Arial"/>
        <a:buChar char="•"/>
        <a:defRPr sz="3400">
          <a:solidFill>
            <a:srgbClr val="606060"/>
          </a:solidFill>
          <a:latin typeface="Gill Sans"/>
          <a:ea typeface="Gill Sans"/>
          <a:cs typeface="Gill Sans"/>
          <a:sym typeface="Gill Sans"/>
        </a:defRPr>
      </a:lvl2pPr>
      <a:lvl3pPr marL="1257300" indent="-419100" defTabSz="584200">
        <a:spcBef>
          <a:spcPts val="4200"/>
        </a:spcBef>
        <a:buSzPct val="30000"/>
        <a:buFont typeface="Arial"/>
        <a:buChar char="•"/>
        <a:defRPr sz="3400">
          <a:solidFill>
            <a:srgbClr val="606060"/>
          </a:solidFill>
          <a:latin typeface="Gill Sans"/>
          <a:ea typeface="Gill Sans"/>
          <a:cs typeface="Gill Sans"/>
          <a:sym typeface="Gill Sans"/>
        </a:defRPr>
      </a:lvl3pPr>
      <a:lvl4pPr marL="1676400" indent="-419100" defTabSz="584200">
        <a:spcBef>
          <a:spcPts val="4200"/>
        </a:spcBef>
        <a:buSzPct val="30000"/>
        <a:buFont typeface="Arial"/>
        <a:buChar char="•"/>
        <a:defRPr sz="3400">
          <a:solidFill>
            <a:srgbClr val="606060"/>
          </a:solidFill>
          <a:latin typeface="Gill Sans"/>
          <a:ea typeface="Gill Sans"/>
          <a:cs typeface="Gill Sans"/>
          <a:sym typeface="Gill Sans"/>
        </a:defRPr>
      </a:lvl4pPr>
      <a:lvl5pPr marL="2095500" indent="-419100" defTabSz="584200">
        <a:spcBef>
          <a:spcPts val="4200"/>
        </a:spcBef>
        <a:buSzPct val="30000"/>
        <a:buFont typeface="Arial"/>
        <a:buChar char="•"/>
        <a:defRPr sz="3400">
          <a:solidFill>
            <a:srgbClr val="606060"/>
          </a:solidFill>
          <a:latin typeface="Gill Sans"/>
          <a:ea typeface="Gill Sans"/>
          <a:cs typeface="Gill Sans"/>
          <a:sym typeface="Gill Sans"/>
        </a:defRPr>
      </a:lvl5pPr>
      <a:lvl6pPr marL="2514600" indent="-419100" defTabSz="584200">
        <a:spcBef>
          <a:spcPts val="4200"/>
        </a:spcBef>
        <a:buSzPct val="30000"/>
        <a:buFont typeface="Arial"/>
        <a:buChar char="•"/>
        <a:defRPr sz="3400">
          <a:solidFill>
            <a:srgbClr val="606060"/>
          </a:solidFill>
          <a:latin typeface="Gill Sans"/>
          <a:ea typeface="Gill Sans"/>
          <a:cs typeface="Gill Sans"/>
          <a:sym typeface="Gill Sans"/>
        </a:defRPr>
      </a:lvl6pPr>
      <a:lvl7pPr marL="2933700" indent="-419100" defTabSz="584200">
        <a:spcBef>
          <a:spcPts val="4200"/>
        </a:spcBef>
        <a:buSzPct val="30000"/>
        <a:buFont typeface="Arial"/>
        <a:buChar char="•"/>
        <a:defRPr sz="3400">
          <a:solidFill>
            <a:srgbClr val="606060"/>
          </a:solidFill>
          <a:latin typeface="Gill Sans"/>
          <a:ea typeface="Gill Sans"/>
          <a:cs typeface="Gill Sans"/>
          <a:sym typeface="Gill Sans"/>
        </a:defRPr>
      </a:lvl7pPr>
      <a:lvl8pPr marL="3352800" indent="-419100" defTabSz="584200">
        <a:spcBef>
          <a:spcPts val="4200"/>
        </a:spcBef>
        <a:buSzPct val="30000"/>
        <a:buFont typeface="Arial"/>
        <a:buChar char="•"/>
        <a:defRPr sz="3400">
          <a:solidFill>
            <a:srgbClr val="606060"/>
          </a:solidFill>
          <a:latin typeface="Gill Sans"/>
          <a:ea typeface="Gill Sans"/>
          <a:cs typeface="Gill Sans"/>
          <a:sym typeface="Gill Sans"/>
        </a:defRPr>
      </a:lvl8pPr>
      <a:lvl9pPr marL="3771900" indent="-419100" defTabSz="584200">
        <a:spcBef>
          <a:spcPts val="4200"/>
        </a:spcBef>
        <a:buSzPct val="30000"/>
        <a:buFont typeface="Arial"/>
        <a:buChar char="•"/>
        <a:defRPr sz="3400">
          <a:solidFill>
            <a:srgbClr val="606060"/>
          </a:solidFill>
          <a:latin typeface="Gill Sans"/>
          <a:ea typeface="Gill Sans"/>
          <a:cs typeface="Gill Sans"/>
          <a:sym typeface="Gill Sans"/>
        </a:defRPr>
      </a:lvl9pPr>
    </p:bodyStyle>
    <p:otherStyle>
      <a:lvl1pPr algn="r" defTabSz="584200">
        <a:defRPr sz="1200">
          <a:solidFill>
            <a:schemeClr val="tx1"/>
          </a:solidFill>
          <a:latin typeface="+mn-lt"/>
          <a:ea typeface="+mn-ea"/>
          <a:cs typeface="+mn-cs"/>
          <a:sym typeface="Gill Sans"/>
        </a:defRPr>
      </a:lvl1pPr>
      <a:lvl2pPr algn="r" defTabSz="584200">
        <a:defRPr sz="1200">
          <a:solidFill>
            <a:schemeClr val="tx1"/>
          </a:solidFill>
          <a:latin typeface="+mn-lt"/>
          <a:ea typeface="+mn-ea"/>
          <a:cs typeface="+mn-cs"/>
          <a:sym typeface="Gill Sans"/>
        </a:defRPr>
      </a:lvl2pPr>
      <a:lvl3pPr algn="r" defTabSz="584200">
        <a:defRPr sz="1200">
          <a:solidFill>
            <a:schemeClr val="tx1"/>
          </a:solidFill>
          <a:latin typeface="+mn-lt"/>
          <a:ea typeface="+mn-ea"/>
          <a:cs typeface="+mn-cs"/>
          <a:sym typeface="Gill Sans"/>
        </a:defRPr>
      </a:lvl3pPr>
      <a:lvl4pPr algn="r" defTabSz="584200">
        <a:defRPr sz="1200">
          <a:solidFill>
            <a:schemeClr val="tx1"/>
          </a:solidFill>
          <a:latin typeface="+mn-lt"/>
          <a:ea typeface="+mn-ea"/>
          <a:cs typeface="+mn-cs"/>
          <a:sym typeface="Gill Sans"/>
        </a:defRPr>
      </a:lvl4pPr>
      <a:lvl5pPr algn="r" defTabSz="584200">
        <a:defRPr sz="1200">
          <a:solidFill>
            <a:schemeClr val="tx1"/>
          </a:solidFill>
          <a:latin typeface="+mn-lt"/>
          <a:ea typeface="+mn-ea"/>
          <a:cs typeface="+mn-cs"/>
          <a:sym typeface="Gill Sans"/>
        </a:defRPr>
      </a:lvl5pPr>
      <a:lvl6pPr algn="r" defTabSz="584200">
        <a:defRPr sz="1200">
          <a:solidFill>
            <a:schemeClr val="tx1"/>
          </a:solidFill>
          <a:latin typeface="+mn-lt"/>
          <a:ea typeface="+mn-ea"/>
          <a:cs typeface="+mn-cs"/>
          <a:sym typeface="Gill Sans"/>
        </a:defRPr>
      </a:lvl6pPr>
      <a:lvl7pPr algn="r" defTabSz="584200">
        <a:defRPr sz="1200">
          <a:solidFill>
            <a:schemeClr val="tx1"/>
          </a:solidFill>
          <a:latin typeface="+mn-lt"/>
          <a:ea typeface="+mn-ea"/>
          <a:cs typeface="+mn-cs"/>
          <a:sym typeface="Gill Sans"/>
        </a:defRPr>
      </a:lvl7pPr>
      <a:lvl8pPr algn="r" defTabSz="584200">
        <a:defRPr sz="1200">
          <a:solidFill>
            <a:schemeClr val="tx1"/>
          </a:solidFill>
          <a:latin typeface="+mn-lt"/>
          <a:ea typeface="+mn-ea"/>
          <a:cs typeface="+mn-cs"/>
          <a:sym typeface="Gill Sans"/>
        </a:defRPr>
      </a:lvl8pPr>
      <a:lvl9pPr algn="r" defTabSz="584200">
        <a:defRPr sz="12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3.png"/><Relationship Id="rId5" Type="http://schemas.openxmlformats.org/officeDocument/2006/relationships/hyperlink" Target="https://youtu.be/sZk4vqYd7-Y"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youtu.be/cm12OxC7ZXY"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 name="image4.png"/>
          <p:cNvPicPr/>
          <p:nvPr/>
        </p:nvPicPr>
        <p:blipFill>
          <a:blip r:embed="rId3">
            <a:extLst/>
          </a:blip>
          <a:srcRect l="5698" t="0" r="5698" b="0"/>
          <a:stretch>
            <a:fillRect/>
          </a:stretch>
        </p:blipFill>
        <p:spPr>
          <a:xfrm>
            <a:off x="-1" y="0"/>
            <a:ext cx="13004802" cy="9753600"/>
          </a:xfrm>
          <a:prstGeom prst="rect">
            <a:avLst/>
          </a:prstGeom>
          <a:ln w="12700">
            <a:miter lim="400000"/>
          </a:ln>
        </p:spPr>
      </p:pic>
      <p:sp>
        <p:nvSpPr>
          <p:cNvPr id="60" name="Shape 60"/>
          <p:cNvSpPr/>
          <p:nvPr/>
        </p:nvSpPr>
        <p:spPr>
          <a:xfrm>
            <a:off x="1089424" y="1155699"/>
            <a:ext cx="10825952" cy="1371601"/>
          </a:xfrm>
          <a:prstGeom prst="rect">
            <a:avLst/>
          </a:prstGeom>
          <a:gradFill>
            <a:gsLst>
              <a:gs pos="0">
                <a:srgbClr val="80A7A7"/>
              </a:gs>
              <a:gs pos="100000">
                <a:srgbClr val="588388"/>
              </a:gs>
            </a:gsLst>
            <a:lin ang="5400000"/>
          </a:gra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solidFill>
                  <a:srgbClr val="000000"/>
                </a:solidFill>
              </a:defRPr>
            </a:pPr>
            <a:r>
              <a:rPr b="1" sz="4700">
                <a:solidFill>
                  <a:srgbClr val="FFFFFF"/>
                </a:solidFill>
                <a:latin typeface="Gill Sans"/>
                <a:ea typeface="Gill Sans"/>
                <a:cs typeface="Gill Sans"/>
                <a:sym typeface="Gill Sans"/>
              </a:rPr>
              <a:t>Social Technologies to Change and  </a:t>
            </a:r>
            <a:endParaRPr>
              <a:latin typeface="Gill Sans"/>
              <a:ea typeface="Gill Sans"/>
              <a:cs typeface="Gill Sans"/>
              <a:sym typeface="Gill Sans"/>
            </a:endParaRPr>
          </a:p>
          <a:p>
            <a:pPr lvl="0">
              <a:defRPr sz="1800">
                <a:solidFill>
                  <a:srgbClr val="000000"/>
                </a:solidFill>
              </a:defRPr>
            </a:pPr>
            <a:r>
              <a:rPr b="1" sz="4700">
                <a:solidFill>
                  <a:srgbClr val="FFFFFF"/>
                </a:solidFill>
                <a:latin typeface="Gill Sans"/>
                <a:ea typeface="Gill Sans"/>
                <a:cs typeface="Gill Sans"/>
                <a:sym typeface="Gill Sans"/>
              </a:rPr>
              <a:t>Predict Health Behavior</a:t>
            </a:r>
          </a:p>
        </p:txBody>
      </p:sp>
      <p:sp>
        <p:nvSpPr>
          <p:cNvPr id="61" name="Shape 61"/>
          <p:cNvSpPr/>
          <p:nvPr/>
        </p:nvSpPr>
        <p:spPr>
          <a:xfrm>
            <a:off x="2244190" y="3563098"/>
            <a:ext cx="8516420" cy="1326588"/>
          </a:xfrm>
          <a:prstGeom prst="rect">
            <a:avLst/>
          </a:prstGeom>
          <a:gradFill>
            <a:gsLst>
              <a:gs pos="0">
                <a:srgbClr val="708CA5"/>
              </a:gs>
              <a:gs pos="100000">
                <a:srgbClr val="586D8A"/>
              </a:gs>
            </a:gsLst>
            <a:lin ang="5400000"/>
          </a:gradFill>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lvl="0" defTabSz="650240">
              <a:defRPr sz="1800">
                <a:solidFill>
                  <a:srgbClr val="000000"/>
                </a:solidFill>
              </a:defRPr>
            </a:pPr>
            <a:r>
              <a:rPr sz="4200">
                <a:solidFill>
                  <a:srgbClr val="CCFF99"/>
                </a:solidFill>
                <a:latin typeface="Times New Roman"/>
                <a:ea typeface="Times New Roman"/>
                <a:cs typeface="Times New Roman"/>
                <a:sym typeface="Times New Roman"/>
              </a:rPr>
              <a:t>Sean D. Young, PhD, MS</a:t>
            </a:r>
            <a:endParaRPr>
              <a:latin typeface="Gill Sans"/>
              <a:ea typeface="Gill Sans"/>
              <a:cs typeface="Gill Sans"/>
              <a:sym typeface="Gill Sans"/>
            </a:endParaRPr>
          </a:p>
          <a:p>
            <a:pPr lvl="0" defTabSz="650240">
              <a:defRPr sz="1800">
                <a:solidFill>
                  <a:srgbClr val="000000"/>
                </a:solidFill>
              </a:defRPr>
            </a:pPr>
            <a:r>
              <a:rPr sz="4200">
                <a:solidFill>
                  <a:srgbClr val="CCFF99"/>
                </a:solidFill>
                <a:latin typeface="Times New Roman"/>
                <a:ea typeface="Times New Roman"/>
                <a:cs typeface="Times New Roman"/>
                <a:sym typeface="Times New Roman"/>
              </a:rPr>
              <a:t>UC Institute for Prediction Technology</a:t>
            </a:r>
          </a:p>
        </p:txBody>
      </p:sp>
      <p:pic>
        <p:nvPicPr>
          <p:cNvPr id="62" name="image5.png" descr="UCIPT_final (1).png"/>
          <p:cNvPicPr/>
          <p:nvPr/>
        </p:nvPicPr>
        <p:blipFill>
          <a:blip r:embed="rId4">
            <a:extLst/>
          </a:blip>
          <a:stretch>
            <a:fillRect/>
          </a:stretch>
        </p:blipFill>
        <p:spPr>
          <a:xfrm>
            <a:off x="5164430" y="6797026"/>
            <a:ext cx="2359380" cy="2359381"/>
          </a:xfrm>
          <a:prstGeom prst="rect">
            <a:avLst/>
          </a:prstGeom>
          <a:ln w="12700">
            <a:miter lim="400000"/>
          </a:ln>
        </p:spPr>
      </p:pic>
      <p:sp>
        <p:nvSpPr>
          <p:cNvPr id="63" name="Shape 63"/>
          <p:cNvSpPr/>
          <p:nvPr/>
        </p:nvSpPr>
        <p:spPr>
          <a:xfrm>
            <a:off x="2244190" y="5614334"/>
            <a:ext cx="8516420" cy="574547"/>
          </a:xfrm>
          <a:prstGeom prst="rect">
            <a:avLst/>
          </a:prstGeom>
          <a:gradFill>
            <a:gsLst>
              <a:gs pos="0">
                <a:srgbClr val="708CA5"/>
              </a:gs>
              <a:gs pos="100000">
                <a:srgbClr val="586D8A"/>
              </a:gs>
            </a:gsLst>
            <a:lin ang="5400000"/>
          </a:gradFill>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l">
              <a:spcBef>
                <a:spcPts val="3200"/>
              </a:spcBef>
              <a:defRPr sz="3000">
                <a:solidFill>
                  <a:srgbClr val="CCFF99"/>
                </a:solidFill>
                <a:latin typeface="Gill Sans"/>
                <a:ea typeface="Gill Sans"/>
                <a:cs typeface="Gill Sans"/>
                <a:sym typeface="Gill Sans"/>
              </a:defRPr>
            </a:lvl1pPr>
          </a:lstStyle>
          <a:p>
            <a:pPr lvl="0">
              <a:defRPr sz="1800">
                <a:solidFill>
                  <a:srgbClr val="000000"/>
                </a:solidFill>
              </a:defRPr>
            </a:pPr>
            <a:r>
              <a:rPr sz="3000">
                <a:solidFill>
                  <a:srgbClr val="CCFF99"/>
                </a:solidFill>
              </a:rPr>
              <a:t>National Frontier and Rural (NFAR) ATTC Summit</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7" name="Group 107"/>
          <p:cNvGrpSpPr/>
          <p:nvPr/>
        </p:nvGrpSpPr>
        <p:grpSpPr>
          <a:xfrm>
            <a:off x="6668974" y="888999"/>
            <a:ext cx="5699353" cy="7954814"/>
            <a:chOff x="0" y="0"/>
            <a:chExt cx="5699352" cy="7954813"/>
          </a:xfrm>
        </p:grpSpPr>
        <p:pic>
          <p:nvPicPr>
            <p:cNvPr id="105" name="image14.png"/>
            <p:cNvPicPr/>
            <p:nvPr/>
          </p:nvPicPr>
          <p:blipFill>
            <a:blip r:embed="rId3">
              <a:extLst/>
            </a:blip>
            <a:srcRect l="0" t="3326" r="0" b="3326"/>
            <a:stretch>
              <a:fillRect/>
            </a:stretch>
          </p:blipFill>
          <p:spPr>
            <a:xfrm>
              <a:off x="127000" y="88899"/>
              <a:ext cx="5445352" cy="7624614"/>
            </a:xfrm>
            <a:prstGeom prst="rect">
              <a:avLst/>
            </a:prstGeom>
            <a:ln w="12700" cap="flat">
              <a:noFill/>
              <a:miter lim="400000"/>
            </a:ln>
            <a:effectLst/>
          </p:spPr>
        </p:pic>
        <p:pic>
          <p:nvPicPr>
            <p:cNvPr id="106" name="image15.png"/>
            <p:cNvPicPr/>
            <p:nvPr/>
          </p:nvPicPr>
          <p:blipFill>
            <a:blip r:embed="rId4">
              <a:extLst/>
            </a:blip>
            <a:stretch>
              <a:fillRect/>
            </a:stretch>
          </p:blipFill>
          <p:spPr>
            <a:xfrm>
              <a:off x="-1" y="-1"/>
              <a:ext cx="5699353" cy="7954814"/>
            </a:xfrm>
            <a:prstGeom prst="rect">
              <a:avLst/>
            </a:prstGeom>
            <a:ln w="12700" cap="flat">
              <a:noFill/>
              <a:miter lim="400000"/>
            </a:ln>
            <a:effectLst/>
          </p:spPr>
        </p:pic>
      </p:grpSp>
      <p:grpSp>
        <p:nvGrpSpPr>
          <p:cNvPr id="110" name="Group 110"/>
          <p:cNvGrpSpPr/>
          <p:nvPr/>
        </p:nvGrpSpPr>
        <p:grpSpPr>
          <a:xfrm>
            <a:off x="493618" y="886598"/>
            <a:ext cx="5829303" cy="8001002"/>
            <a:chOff x="0" y="0"/>
            <a:chExt cx="5829301" cy="8001000"/>
          </a:xfrm>
        </p:grpSpPr>
        <p:pic>
          <p:nvPicPr>
            <p:cNvPr id="108" name="image16.png"/>
            <p:cNvPicPr/>
            <p:nvPr/>
          </p:nvPicPr>
          <p:blipFill>
            <a:blip r:embed="rId5">
              <a:extLst/>
            </a:blip>
            <a:srcRect l="0" t="4138" r="0" b="4138"/>
            <a:stretch>
              <a:fillRect/>
            </a:stretch>
          </p:blipFill>
          <p:spPr>
            <a:xfrm>
              <a:off x="127000" y="88900"/>
              <a:ext cx="5575302" cy="7670801"/>
            </a:xfrm>
            <a:prstGeom prst="rect">
              <a:avLst/>
            </a:prstGeom>
            <a:ln w="12700" cap="flat">
              <a:noFill/>
              <a:miter lim="400000"/>
            </a:ln>
            <a:effectLst/>
          </p:spPr>
        </p:pic>
        <p:pic>
          <p:nvPicPr>
            <p:cNvPr id="109" name="image17.png"/>
            <p:cNvPicPr/>
            <p:nvPr/>
          </p:nvPicPr>
          <p:blipFill>
            <a:blip r:embed="rId6">
              <a:extLst/>
            </a:blip>
            <a:stretch>
              <a:fillRect/>
            </a:stretch>
          </p:blipFill>
          <p:spPr>
            <a:xfrm>
              <a:off x="0" y="0"/>
              <a:ext cx="5829302" cy="8001001"/>
            </a:xfrm>
            <a:prstGeom prst="rect">
              <a:avLst/>
            </a:prstGeom>
            <a:ln w="12700" cap="flat">
              <a:noFill/>
              <a:miter lim="400000"/>
            </a:ln>
            <a:effectLst/>
          </p:spPr>
        </p:pic>
      </p:gr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4" name="image18.png"/>
          <p:cNvPicPr/>
          <p:nvPr/>
        </p:nvPicPr>
        <p:blipFill>
          <a:blip r:embed="rId3">
            <a:extLst/>
          </a:blip>
          <a:srcRect l="0" t="0" r="0" b="40534"/>
          <a:stretch>
            <a:fillRect/>
          </a:stretch>
        </p:blipFill>
        <p:spPr>
          <a:xfrm>
            <a:off x="251480" y="181545"/>
            <a:ext cx="4867949" cy="3479352"/>
          </a:xfrm>
          <a:prstGeom prst="rect">
            <a:avLst/>
          </a:prstGeom>
          <a:ln w="12700">
            <a:miter lim="400000"/>
          </a:ln>
        </p:spPr>
      </p:pic>
      <p:pic>
        <p:nvPicPr>
          <p:cNvPr id="115" name="image19.png"/>
          <p:cNvPicPr/>
          <p:nvPr/>
        </p:nvPicPr>
        <p:blipFill>
          <a:blip r:embed="rId4">
            <a:extLst/>
          </a:blip>
          <a:stretch>
            <a:fillRect/>
          </a:stretch>
        </p:blipFill>
        <p:spPr>
          <a:xfrm>
            <a:off x="1402888" y="5730121"/>
            <a:ext cx="3441874" cy="1855658"/>
          </a:xfrm>
          <a:prstGeom prst="rect">
            <a:avLst/>
          </a:prstGeom>
          <a:ln w="12700">
            <a:miter lim="400000"/>
          </a:ln>
        </p:spPr>
      </p:pic>
      <p:pic>
        <p:nvPicPr>
          <p:cNvPr id="116" name="image20.png"/>
          <p:cNvPicPr/>
          <p:nvPr/>
        </p:nvPicPr>
        <p:blipFill>
          <a:blip r:embed="rId5">
            <a:extLst/>
          </a:blip>
          <a:stretch>
            <a:fillRect/>
          </a:stretch>
        </p:blipFill>
        <p:spPr>
          <a:xfrm>
            <a:off x="6028442" y="262261"/>
            <a:ext cx="6635103" cy="3317553"/>
          </a:xfrm>
          <a:prstGeom prst="rect">
            <a:avLst/>
          </a:prstGeom>
          <a:ln w="12700">
            <a:miter lim="400000"/>
          </a:ln>
        </p:spPr>
      </p:pic>
      <p:pic>
        <p:nvPicPr>
          <p:cNvPr id="117" name="image21.png"/>
          <p:cNvPicPr/>
          <p:nvPr/>
        </p:nvPicPr>
        <p:blipFill>
          <a:blip r:embed="rId6">
            <a:extLst/>
          </a:blip>
          <a:stretch>
            <a:fillRect/>
          </a:stretch>
        </p:blipFill>
        <p:spPr>
          <a:xfrm>
            <a:off x="6669251" y="5802105"/>
            <a:ext cx="5948196" cy="3717624"/>
          </a:xfrm>
          <a:prstGeom prst="rect">
            <a:avLst/>
          </a:prstGeom>
          <a:ln w="12700">
            <a:miter lim="400000"/>
          </a:ln>
        </p:spPr>
      </p:pic>
      <p:sp>
        <p:nvSpPr>
          <p:cNvPr id="118" name="Shape 118"/>
          <p:cNvSpPr/>
          <p:nvPr>
            <p:ph type="title"/>
          </p:nvPr>
        </p:nvSpPr>
        <p:spPr>
          <a:xfrm>
            <a:off x="270150" y="3400418"/>
            <a:ext cx="12464500" cy="2536981"/>
          </a:xfrm>
          <a:prstGeom prst="rect">
            <a:avLst/>
          </a:prstGeom>
        </p:spPr>
        <p:txBody>
          <a:bodyPr/>
          <a:lstStyle/>
          <a:p>
            <a:pPr lvl="0" algn="ctr">
              <a:defRPr cap="none" sz="1800">
                <a:solidFill>
                  <a:srgbClr val="000000"/>
                </a:solidFill>
              </a:defRPr>
            </a:pPr>
            <a:r>
              <a:rPr cap="all" i="1" sz="4200"/>
              <a:t>goal: </a:t>
            </a:r>
            <a:r>
              <a:rPr cap="all" sz="4200"/>
              <a:t>use social data to gain insights into population behaviors and predict events in </a:t>
            </a:r>
            <a:r>
              <a:rPr cap="all" sz="4200">
                <a:solidFill>
                  <a:srgbClr val="11A1FF"/>
                </a:solidFill>
              </a:rPr>
              <a:t>medicine,</a:t>
            </a:r>
            <a:r>
              <a:rPr cap="all" sz="4200">
                <a:solidFill>
                  <a:srgbClr val="A7A7A7"/>
                </a:solidFill>
              </a:rPr>
              <a:t> </a:t>
            </a:r>
            <a:r>
              <a:rPr cap="all" sz="4200">
                <a:solidFill>
                  <a:srgbClr val="CCC536"/>
                </a:solidFill>
              </a:rPr>
              <a:t>politics</a:t>
            </a:r>
            <a:r>
              <a:rPr cap="all" sz="4200">
                <a:solidFill>
                  <a:srgbClr val="FFF644"/>
                </a:solidFill>
              </a:rPr>
              <a:t>,</a:t>
            </a:r>
            <a:r>
              <a:rPr cap="all" sz="4200">
                <a:solidFill>
                  <a:srgbClr val="A7A7A7"/>
                </a:solidFill>
              </a:rPr>
              <a:t> </a:t>
            </a:r>
            <a:r>
              <a:rPr cap="all" sz="4200">
                <a:solidFill>
                  <a:srgbClr val="0F0A4C"/>
                </a:solidFill>
              </a:rPr>
              <a:t>crime</a:t>
            </a:r>
            <a:r>
              <a:rPr cap="all" sz="4200">
                <a:solidFill>
                  <a:srgbClr val="A7A7A7"/>
                </a:solidFill>
              </a:rPr>
              <a:t> </a:t>
            </a:r>
            <a:r>
              <a:rPr cap="all" sz="4200"/>
              <a:t>and</a:t>
            </a:r>
            <a:r>
              <a:rPr cap="all" sz="4200">
                <a:solidFill>
                  <a:srgbClr val="A7A7A7"/>
                </a:solidFill>
              </a:rPr>
              <a:t> </a:t>
            </a:r>
            <a:r>
              <a:rPr cap="all" sz="4200">
                <a:solidFill>
                  <a:srgbClr val="918577"/>
                </a:solidFill>
              </a:rPr>
              <a:t>public health</a:t>
            </a:r>
          </a:p>
        </p:txBody>
      </p:sp>
      <p:pic>
        <p:nvPicPr>
          <p:cNvPr id="119" name="image22.png"/>
          <p:cNvPicPr/>
          <p:nvPr/>
        </p:nvPicPr>
        <p:blipFill>
          <a:blip r:embed="rId7">
            <a:extLst/>
          </a:blip>
          <a:srcRect l="0" t="0" r="35157" b="0"/>
          <a:stretch>
            <a:fillRect/>
          </a:stretch>
        </p:blipFill>
        <p:spPr>
          <a:xfrm>
            <a:off x="547136" y="7647778"/>
            <a:ext cx="5153576" cy="2066226"/>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Num" sz="quarter" idx="4294967295"/>
          </p:nvPr>
        </p:nvSpPr>
        <p:spPr>
          <a:xfrm>
            <a:off x="12232085" y="9099150"/>
            <a:ext cx="388753" cy="1728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286258">
              <a:defRPr sz="588">
                <a:solidFill>
                  <a:srgbClr val="808080"/>
                </a:solidFill>
                <a:latin typeface="Gill Sans"/>
                <a:ea typeface="Gill Sans"/>
                <a:cs typeface="Gill Sans"/>
                <a:sym typeface="Gill Sans"/>
              </a:defRPr>
            </a:lvl1pPr>
          </a:lstStyle>
          <a:p>
            <a:pPr lvl="0">
              <a:defRPr sz="1800">
                <a:solidFill>
                  <a:srgbClr val="000000"/>
                </a:solidFill>
              </a:defRPr>
            </a:pPr>
            <a:fld id="{86CB4B4D-7CA3-9044-876B-883B54F8677D}" type="slidenum">
              <a:rPr sz="588">
                <a:solidFill>
                  <a:srgbClr val="808080"/>
                </a:solidFill>
              </a:rPr>
            </a:fld>
          </a:p>
        </p:txBody>
      </p:sp>
      <p:pic>
        <p:nvPicPr>
          <p:cNvPr id="124" name="image23.png"/>
          <p:cNvPicPr/>
          <p:nvPr/>
        </p:nvPicPr>
        <p:blipFill>
          <a:blip r:embed="rId3">
            <a:extLst/>
          </a:blip>
          <a:stretch>
            <a:fillRect/>
          </a:stretch>
        </p:blipFill>
        <p:spPr>
          <a:xfrm>
            <a:off x="2853831" y="4348012"/>
            <a:ext cx="7297140" cy="4027876"/>
          </a:xfrm>
          <a:prstGeom prst="rect">
            <a:avLst/>
          </a:prstGeom>
          <a:ln w="12700">
            <a:miter lim="400000"/>
          </a:ln>
        </p:spPr>
      </p:pic>
      <p:pic>
        <p:nvPicPr>
          <p:cNvPr id="125" name="image24.png"/>
          <p:cNvPicPr/>
          <p:nvPr/>
        </p:nvPicPr>
        <p:blipFill>
          <a:blip r:embed="rId4">
            <a:extLst/>
          </a:blip>
          <a:stretch>
            <a:fillRect/>
          </a:stretch>
        </p:blipFill>
        <p:spPr>
          <a:xfrm>
            <a:off x="1847066" y="1925242"/>
            <a:ext cx="9310666" cy="1745752"/>
          </a:xfrm>
          <a:prstGeom prst="rect">
            <a:avLst/>
          </a:prstGeom>
          <a:ln w="12700">
            <a:miter lim="400000"/>
          </a:ln>
        </p:spPr>
      </p:pic>
      <p:sp>
        <p:nvSpPr>
          <p:cNvPr id="126" name="Shape 126"/>
          <p:cNvSpPr/>
          <p:nvPr>
            <p:ph type="body" idx="1"/>
          </p:nvPr>
        </p:nvSpPr>
        <p:spPr>
          <a:xfrm>
            <a:off x="646941" y="650240"/>
            <a:ext cx="11710917" cy="1710059"/>
          </a:xfrm>
          <a:prstGeom prst="rect">
            <a:avLst/>
          </a:prstGeom>
        </p:spPr>
        <p:txBody>
          <a:bodyPr/>
          <a:lstStyle>
            <a:lvl1pPr marL="1303866" indent="-1303866">
              <a:defRPr sz="5600">
                <a:solidFill>
                  <a:srgbClr val="7E7E7E"/>
                </a:solidFill>
              </a:defRPr>
            </a:lvl1pPr>
          </a:lstStyle>
          <a:p>
            <a:pPr lvl="0">
              <a:defRPr sz="1800">
                <a:solidFill>
                  <a:srgbClr val="000000"/>
                </a:solidFill>
              </a:defRPr>
            </a:pPr>
            <a:r>
              <a:rPr sz="5600">
                <a:solidFill>
                  <a:srgbClr val="7E7E7E"/>
                </a:solidFill>
              </a:rPr>
              <a:t>image recognition to predict abuse</a:t>
            </a:r>
          </a:p>
        </p:txBody>
      </p:sp>
      <p:sp>
        <p:nvSpPr>
          <p:cNvPr id="127" name="Shape 127"/>
          <p:cNvSpPr/>
          <p:nvPr/>
        </p:nvSpPr>
        <p:spPr>
          <a:xfrm>
            <a:off x="621233" y="8224317"/>
            <a:ext cx="2554420" cy="327430"/>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457200">
              <a:defRPr sz="1400">
                <a:solidFill>
                  <a:srgbClr val="535353"/>
                </a:solidFill>
                <a:latin typeface="Arial"/>
                <a:ea typeface="Arial"/>
                <a:cs typeface="Arial"/>
                <a:sym typeface="Arial"/>
              </a:defRPr>
            </a:lvl1pPr>
          </a:lstStyle>
          <a:p>
            <a:pPr lvl="0">
              <a:defRPr sz="1800">
                <a:solidFill>
                  <a:srgbClr val="000000"/>
                </a:solidFill>
              </a:defRPr>
            </a:pPr>
            <a:r>
              <a:rPr sz="1400">
                <a:solidFill>
                  <a:srgbClr val="535353"/>
                </a:solidFill>
              </a:rPr>
              <a:t>Source: Tinder, Tinderbox blog</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lvl="0">
              <a:defRPr cap="none" sz="1800">
                <a:solidFill>
                  <a:srgbClr val="000000"/>
                </a:solidFill>
              </a:defRPr>
            </a:pPr>
            <a:r>
              <a:rPr cap="all" sz="6400">
                <a:solidFill>
                  <a:srgbClr val="606060"/>
                </a:solidFill>
              </a:rPr>
              <a:t>the hope intervention</a:t>
            </a:r>
          </a:p>
        </p:txBody>
      </p:sp>
      <p:sp>
        <p:nvSpPr>
          <p:cNvPr id="132" name="Shape 132"/>
          <p:cNvSpPr/>
          <p:nvPr>
            <p:ph type="body" idx="1"/>
          </p:nvPr>
        </p:nvSpPr>
        <p:spPr>
          <a:prstGeom prst="rect">
            <a:avLst/>
          </a:prstGeom>
        </p:spPr>
        <p:txBody>
          <a:bodyPr/>
          <a:lstStyle/>
          <a:p>
            <a:pPr lvl="0" marL="340894" indent="-340894">
              <a:buSzPct val="100000"/>
              <a:buFontTx/>
              <a:defRPr sz="1800">
                <a:solidFill>
                  <a:srgbClr val="000000"/>
                </a:solidFill>
              </a:defRPr>
            </a:pPr>
            <a:r>
              <a:rPr sz="3400">
                <a:solidFill>
                  <a:srgbClr val="606060"/>
                </a:solidFill>
              </a:rPr>
              <a:t>Identify the role that social media can play in the HIV care continuum</a:t>
            </a:r>
            <a:endParaRPr sz="3400">
              <a:solidFill>
                <a:srgbClr val="606060"/>
              </a:solidFill>
            </a:endParaRPr>
          </a:p>
          <a:p>
            <a:pPr lvl="0" marL="340894" indent="-340894">
              <a:buSzPct val="100000"/>
              <a:buFontTx/>
              <a:defRPr sz="1800">
                <a:solidFill>
                  <a:srgbClr val="000000"/>
                </a:solidFill>
              </a:defRPr>
            </a:pPr>
            <a:r>
              <a:rPr sz="3400">
                <a:solidFill>
                  <a:srgbClr val="606060"/>
                </a:solidFill>
              </a:rPr>
              <a:t>Learn about the HOPE intervention</a:t>
            </a:r>
            <a:endParaRPr sz="3400">
              <a:solidFill>
                <a:srgbClr val="606060"/>
              </a:solidFill>
            </a:endParaRPr>
          </a:p>
          <a:p>
            <a:pPr lvl="1" marL="721894" indent="-340894">
              <a:buSzPct val="100000"/>
              <a:buFontTx/>
              <a:defRPr sz="1800">
                <a:solidFill>
                  <a:srgbClr val="000000"/>
                </a:solidFill>
              </a:defRPr>
            </a:pPr>
            <a:r>
              <a:rPr sz="3400">
                <a:solidFill>
                  <a:srgbClr val="606060"/>
                </a:solidFill>
              </a:rPr>
              <a:t>Describe how it is being adapted to address opioid abuse</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image25.png" descr="Picture 1.png"/>
          <p:cNvPicPr/>
          <p:nvPr/>
        </p:nvPicPr>
        <p:blipFill>
          <a:blip r:embed="rId2">
            <a:extLst/>
          </a:blip>
          <a:stretch>
            <a:fillRect/>
          </a:stretch>
        </p:blipFill>
        <p:spPr>
          <a:xfrm>
            <a:off x="41746" y="-2"/>
            <a:ext cx="12957434" cy="9753602"/>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cap="none" sz="1800">
                <a:solidFill>
                  <a:srgbClr val="000000"/>
                </a:solidFill>
              </a:defRPr>
            </a:pPr>
            <a:r>
              <a:rPr cap="all" sz="6400">
                <a:solidFill>
                  <a:srgbClr val="606060"/>
                </a:solidFill>
              </a:rPr>
              <a:t>HIV/AIDs epidemiology</a:t>
            </a:r>
          </a:p>
        </p:txBody>
      </p:sp>
      <p:sp>
        <p:nvSpPr>
          <p:cNvPr id="137" name="Shape 137"/>
          <p:cNvSpPr/>
          <p:nvPr>
            <p:ph type="body" idx="1"/>
          </p:nvPr>
        </p:nvSpPr>
        <p:spPr>
          <a:xfrm>
            <a:off x="508000" y="2600858"/>
            <a:ext cx="11988800" cy="6393384"/>
          </a:xfrm>
          <a:prstGeom prst="rect">
            <a:avLst/>
          </a:prstGeom>
        </p:spPr>
        <p:txBody>
          <a:bodyPr/>
          <a:lstStyle/>
          <a:p>
            <a:pPr lvl="0" marL="688180" indent="-688180" defTabSz="914400">
              <a:lnSpc>
                <a:spcPct val="150000"/>
              </a:lnSpc>
              <a:spcBef>
                <a:spcPts val="1400"/>
              </a:spcBef>
              <a:buClr>
                <a:srgbClr val="535353"/>
              </a:buClr>
              <a:buSzPct val="100000"/>
              <a:defRPr sz="1800">
                <a:solidFill>
                  <a:srgbClr val="000000"/>
                </a:solidFill>
              </a:defRPr>
            </a:pPr>
            <a:r>
              <a:rPr sz="3400">
                <a:solidFill>
                  <a:srgbClr val="535353"/>
                </a:solidFill>
              </a:rPr>
              <a:t>African Americans and Latinos in Los Angeles at high risk for HIV</a:t>
            </a:r>
            <a:endParaRPr>
              <a:solidFill>
                <a:srgbClr val="535353"/>
              </a:solidFill>
            </a:endParaRPr>
          </a:p>
          <a:p>
            <a:pPr lvl="0" marL="688180" indent="-688180" defTabSz="914400">
              <a:lnSpc>
                <a:spcPct val="150000"/>
              </a:lnSpc>
              <a:spcBef>
                <a:spcPts val="1400"/>
              </a:spcBef>
              <a:buClr>
                <a:srgbClr val="535353"/>
              </a:buClr>
              <a:buSzPct val="100000"/>
              <a:defRPr sz="1800">
                <a:solidFill>
                  <a:srgbClr val="000000"/>
                </a:solidFill>
              </a:defRPr>
            </a:pPr>
            <a:r>
              <a:rPr sz="3400">
                <a:solidFill>
                  <a:srgbClr val="535353"/>
                </a:solidFill>
              </a:rPr>
              <a:t>Men who have sex with men (MSM) account for over 3/4 of all infections </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xfrm>
            <a:off x="508000" y="485241"/>
            <a:ext cx="11988800" cy="2306118"/>
          </a:xfrm>
          <a:prstGeom prst="rect">
            <a:avLst/>
          </a:prstGeom>
        </p:spPr>
        <p:txBody>
          <a:bodyPr/>
          <a:lstStyle/>
          <a:p>
            <a:pPr lvl="0">
              <a:defRPr cap="none" sz="1800">
                <a:solidFill>
                  <a:srgbClr val="000000"/>
                </a:solidFill>
              </a:defRPr>
            </a:pPr>
            <a:r>
              <a:rPr cap="all" sz="6400">
                <a:solidFill>
                  <a:srgbClr val="606060"/>
                </a:solidFill>
              </a:rPr>
              <a:t>Community-based hiv prevention methods</a:t>
            </a:r>
          </a:p>
        </p:txBody>
      </p:sp>
      <p:sp>
        <p:nvSpPr>
          <p:cNvPr id="140" name="Shape 140"/>
          <p:cNvSpPr/>
          <p:nvPr>
            <p:ph type="body" idx="1"/>
          </p:nvPr>
        </p:nvSpPr>
        <p:spPr>
          <a:prstGeom prst="rect">
            <a:avLst/>
          </a:prstGeom>
        </p:spPr>
        <p:txBody>
          <a:bodyPr/>
          <a:lstStyle/>
          <a:p>
            <a:pPr lvl="0" marL="688180" indent="-688180" defTabSz="914400">
              <a:lnSpc>
                <a:spcPct val="150000"/>
              </a:lnSpc>
              <a:spcBef>
                <a:spcPts val="0"/>
              </a:spcBef>
              <a:buSzPct val="100000"/>
              <a:defRPr sz="1800">
                <a:solidFill>
                  <a:srgbClr val="000000"/>
                </a:solidFill>
              </a:defRPr>
            </a:pPr>
            <a:r>
              <a:rPr sz="3400">
                <a:solidFill>
                  <a:srgbClr val="535353"/>
                </a:solidFill>
              </a:rPr>
              <a:t>Community-based HIV prevention is powerful</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Often make use of social networks and social connectedness, such as peer leader diffusion of innovations interventions</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But it has limitations</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Price</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Access</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Location/time</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Stigma</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Can social media be used to overcome the limitations?</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lvl1pPr>
              <a:defRPr sz="5400"/>
            </a:lvl1pPr>
          </a:lstStyle>
          <a:p>
            <a:pPr lvl="0">
              <a:defRPr cap="none" sz="1800">
                <a:solidFill>
                  <a:srgbClr val="000000"/>
                </a:solidFill>
              </a:defRPr>
            </a:pPr>
            <a:r>
              <a:rPr cap="all" sz="5400">
                <a:solidFill>
                  <a:srgbClr val="606060"/>
                </a:solidFill>
              </a:rPr>
              <a:t>reduce scientist-practitioner lag</a:t>
            </a:r>
          </a:p>
        </p:txBody>
      </p:sp>
      <p:sp>
        <p:nvSpPr>
          <p:cNvPr id="143" name="Shape 143"/>
          <p:cNvSpPr/>
          <p:nvPr>
            <p:ph type="body" idx="1"/>
          </p:nvPr>
        </p:nvSpPr>
        <p:spPr>
          <a:prstGeom prst="rect">
            <a:avLst/>
          </a:prstGeom>
        </p:spPr>
        <p:txBody>
          <a:bodyPr/>
          <a:lstStyle/>
          <a:p>
            <a:pPr lvl="0" marL="688180" indent="-688180" defTabSz="914400">
              <a:lnSpc>
                <a:spcPct val="150000"/>
              </a:lnSpc>
              <a:spcBef>
                <a:spcPts val="0"/>
              </a:spcBef>
              <a:buSzPct val="100000"/>
              <a:defRPr sz="1800">
                <a:solidFill>
                  <a:srgbClr val="000000"/>
                </a:solidFill>
              </a:defRPr>
            </a:pPr>
            <a:r>
              <a:rPr sz="3400">
                <a:solidFill>
                  <a:srgbClr val="535353"/>
                </a:solidFill>
              </a:rPr>
              <a:t>Internet “sex seekers” at high-risk</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Use modern methods of finding sex partners to reduce stigma</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Craigslist</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Dating sites</a:t>
            </a:r>
            <a:endParaRPr>
              <a:solidFill>
                <a:srgbClr val="535353"/>
              </a:solidFill>
            </a:endParaRPr>
          </a:p>
          <a:p>
            <a:pPr lvl="1" marL="901700" indent="-444500" defTabSz="914400">
              <a:lnSpc>
                <a:spcPct val="150000"/>
              </a:lnSpc>
              <a:spcBef>
                <a:spcPts val="0"/>
              </a:spcBef>
              <a:buSzPct val="100000"/>
              <a:buChar char="–"/>
              <a:defRPr sz="1800">
                <a:solidFill>
                  <a:srgbClr val="000000"/>
                </a:solidFill>
              </a:defRPr>
            </a:pPr>
            <a:r>
              <a:rPr sz="2800">
                <a:solidFill>
                  <a:srgbClr val="535353"/>
                </a:solidFill>
              </a:rPr>
              <a:t>Social networking sites</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Research, practice, and policy need to keep up to date with sex risk practices</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lvl1pPr defTabSz="514095">
              <a:defRPr sz="5632"/>
            </a:lvl1pPr>
          </a:lstStyle>
          <a:p>
            <a:pPr lvl="0">
              <a:defRPr cap="none" sz="1800">
                <a:solidFill>
                  <a:srgbClr val="000000"/>
                </a:solidFill>
              </a:defRPr>
            </a:pPr>
            <a:r>
              <a:rPr cap="all" sz="5632">
                <a:solidFill>
                  <a:srgbClr val="606060"/>
                </a:solidFill>
              </a:rPr>
              <a:t>benefits of social media technologies for hiv prevention</a:t>
            </a:r>
          </a:p>
        </p:txBody>
      </p:sp>
      <p:sp>
        <p:nvSpPr>
          <p:cNvPr id="146" name="Shape 146"/>
          <p:cNvSpPr/>
          <p:nvPr>
            <p:ph type="body" idx="1"/>
          </p:nvPr>
        </p:nvSpPr>
        <p:spPr>
          <a:prstGeom prst="rect">
            <a:avLst/>
          </a:prstGeom>
        </p:spPr>
        <p:txBody>
          <a:bodyPr/>
          <a:lstStyle/>
          <a:p>
            <a:pPr lvl="0" marL="688180" indent="-688180" defTabSz="914400">
              <a:lnSpc>
                <a:spcPct val="150000"/>
              </a:lnSpc>
              <a:spcBef>
                <a:spcPts val="0"/>
              </a:spcBef>
              <a:buClr>
                <a:srgbClr val="535353"/>
              </a:buClr>
              <a:buSzPct val="100000"/>
              <a:defRPr sz="1800">
                <a:solidFill>
                  <a:srgbClr val="000000"/>
                </a:solidFill>
              </a:defRPr>
            </a:pPr>
            <a:r>
              <a:rPr sz="3400">
                <a:solidFill>
                  <a:srgbClr val="535353"/>
                </a:solidFill>
              </a:rPr>
              <a:t>Social media/mobile technologies are designed for for social interaction</a:t>
            </a:r>
            <a:endParaRPr>
              <a:solidFill>
                <a:srgbClr val="535353"/>
              </a:solidFill>
            </a:endParaRPr>
          </a:p>
          <a:p>
            <a:pPr lvl="0" marL="688180" indent="-688180" defTabSz="914400">
              <a:lnSpc>
                <a:spcPct val="150000"/>
              </a:lnSpc>
              <a:spcBef>
                <a:spcPts val="0"/>
              </a:spcBef>
              <a:buClr>
                <a:srgbClr val="535353"/>
              </a:buClr>
              <a:buSzPct val="100000"/>
              <a:defRPr sz="1800">
                <a:solidFill>
                  <a:srgbClr val="000000"/>
                </a:solidFill>
              </a:defRPr>
            </a:pPr>
            <a:r>
              <a:rPr sz="3400">
                <a:solidFill>
                  <a:srgbClr val="535353"/>
                </a:solidFill>
              </a:rPr>
              <a:t>Allow users to: </a:t>
            </a:r>
            <a:endParaRPr>
              <a:solidFill>
                <a:srgbClr val="535353"/>
              </a:solidFill>
            </a:endParaRPr>
          </a:p>
          <a:p>
            <a:pPr lvl="1" marL="901700" indent="-444500" defTabSz="914400">
              <a:lnSpc>
                <a:spcPct val="150000"/>
              </a:lnSpc>
              <a:spcBef>
                <a:spcPts val="0"/>
              </a:spcBef>
              <a:buClr>
                <a:srgbClr val="535353"/>
              </a:buClr>
              <a:buSzPct val="100000"/>
              <a:buChar char="–"/>
              <a:defRPr sz="1800">
                <a:solidFill>
                  <a:srgbClr val="000000"/>
                </a:solidFill>
              </a:defRPr>
            </a:pPr>
            <a:r>
              <a:rPr sz="2800">
                <a:solidFill>
                  <a:srgbClr val="535353"/>
                </a:solidFill>
              </a:rPr>
              <a:t>befriend and find mutual friends </a:t>
            </a:r>
            <a:endParaRPr>
              <a:solidFill>
                <a:srgbClr val="535353"/>
              </a:solidFill>
            </a:endParaRPr>
          </a:p>
          <a:p>
            <a:pPr lvl="1" marL="901700" indent="-444500" defTabSz="914400">
              <a:lnSpc>
                <a:spcPct val="150000"/>
              </a:lnSpc>
              <a:spcBef>
                <a:spcPts val="0"/>
              </a:spcBef>
              <a:buClr>
                <a:srgbClr val="535353"/>
              </a:buClr>
              <a:buSzPct val="100000"/>
              <a:buChar char="–"/>
              <a:defRPr sz="1800">
                <a:solidFill>
                  <a:srgbClr val="000000"/>
                </a:solidFill>
              </a:defRPr>
            </a:pPr>
            <a:r>
              <a:rPr sz="2800">
                <a:solidFill>
                  <a:srgbClr val="535353"/>
                </a:solidFill>
              </a:rPr>
              <a:t>post and share pictures, videos, and other multi-media </a:t>
            </a:r>
            <a:endParaRPr>
              <a:solidFill>
                <a:srgbClr val="535353"/>
              </a:solidFill>
            </a:endParaRPr>
          </a:p>
          <a:p>
            <a:pPr lvl="1" marL="901700" indent="-444500" defTabSz="914400">
              <a:lnSpc>
                <a:spcPct val="150000"/>
              </a:lnSpc>
              <a:spcBef>
                <a:spcPts val="0"/>
              </a:spcBef>
              <a:buClr>
                <a:srgbClr val="535353"/>
              </a:buClr>
              <a:buSzPct val="100000"/>
              <a:buChar char="–"/>
              <a:defRPr sz="1800">
                <a:solidFill>
                  <a:srgbClr val="000000"/>
                </a:solidFill>
              </a:defRPr>
            </a:pPr>
            <a:r>
              <a:rPr sz="2800">
                <a:solidFill>
                  <a:srgbClr val="535353"/>
                </a:solidFill>
              </a:rPr>
              <a:t>have an online persona that can be publicly or privately available for other users </a:t>
            </a:r>
            <a:endParaRPr>
              <a:solidFill>
                <a:srgbClr val="535353"/>
              </a:solidFill>
            </a:endParaRPr>
          </a:p>
          <a:p>
            <a:pPr lvl="1" marL="901700" indent="-444500" defTabSz="914400">
              <a:lnSpc>
                <a:spcPct val="150000"/>
              </a:lnSpc>
              <a:spcBef>
                <a:spcPts val="0"/>
              </a:spcBef>
              <a:buClr>
                <a:srgbClr val="535353"/>
              </a:buClr>
              <a:buSzPct val="100000"/>
              <a:buChar char="–"/>
              <a:defRPr sz="1800">
                <a:solidFill>
                  <a:srgbClr val="000000"/>
                </a:solidFill>
              </a:defRPr>
            </a:pPr>
            <a:r>
              <a:rPr sz="2800">
                <a:solidFill>
                  <a:srgbClr val="535353"/>
                </a:solidFill>
              </a:rPr>
              <a:t>Access profiles from computers and cell phones</a:t>
            </a:r>
            <a:endParaRPr sz="2800">
              <a:solidFill>
                <a:srgbClr val="535353"/>
              </a:solidFill>
            </a:endParaRPr>
          </a:p>
          <a:p>
            <a:pPr lvl="0" marL="566737" indent="-566737" defTabSz="914400">
              <a:lnSpc>
                <a:spcPct val="150000"/>
              </a:lnSpc>
              <a:spcBef>
                <a:spcPts val="0"/>
              </a:spcBef>
              <a:buClr>
                <a:srgbClr val="535353"/>
              </a:buClr>
              <a:buSzPct val="100000"/>
              <a:defRPr sz="1800">
                <a:solidFill>
                  <a:srgbClr val="000000"/>
                </a:solidFill>
              </a:defRPr>
            </a:pPr>
            <a:r>
              <a:rPr sz="2800">
                <a:solidFill>
                  <a:srgbClr val="535353"/>
                </a:solidFill>
              </a:rPr>
              <a:t>Research, practice, and policy need to keep up to date with sex risk practices</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lvl="0">
              <a:defRPr cap="none" sz="1800">
                <a:solidFill>
                  <a:srgbClr val="000000"/>
                </a:solidFill>
              </a:defRPr>
            </a:pPr>
            <a:r>
              <a:rPr cap="all" sz="6400">
                <a:solidFill>
                  <a:srgbClr val="606060"/>
                </a:solidFill>
              </a:rPr>
              <a:t>digital divide is decreasing</a:t>
            </a:r>
          </a:p>
        </p:txBody>
      </p:sp>
      <p:sp>
        <p:nvSpPr>
          <p:cNvPr id="151" name="Shape 151"/>
          <p:cNvSpPr/>
          <p:nvPr>
            <p:ph type="body" idx="1"/>
          </p:nvPr>
        </p:nvSpPr>
        <p:spPr>
          <a:prstGeom prst="rect">
            <a:avLst/>
          </a:prstGeom>
        </p:spPr>
        <p:txBody>
          <a:bodyPr/>
          <a:lstStyle/>
          <a:p>
            <a:pPr lvl="0" marL="688180" indent="-688180" defTabSz="914400">
              <a:lnSpc>
                <a:spcPct val="150000"/>
              </a:lnSpc>
              <a:spcBef>
                <a:spcPts val="0"/>
              </a:spcBef>
              <a:buSzPct val="100000"/>
              <a:defRPr sz="1800">
                <a:solidFill>
                  <a:srgbClr val="000000"/>
                </a:solidFill>
              </a:defRPr>
            </a:pPr>
            <a:r>
              <a:rPr sz="3400">
                <a:solidFill>
                  <a:srgbClr val="535353"/>
                </a:solidFill>
              </a:rPr>
              <a:t>2000-2010, African American/Latino Internet users increased from 11% - 21% </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In California, 58% of Latinos access the Internet (63% of Californians) </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Among Internet users,70% African Americans and English-speaking Latinos use social networking sites, 60% Whites </a:t>
            </a:r>
            <a:endParaRPr>
              <a:solidFill>
                <a:srgbClr val="535353"/>
              </a:solidFill>
            </a:endParaRPr>
          </a:p>
          <a:p>
            <a:pPr lvl="2" marL="917575" indent="-917575" defTabSz="914400">
              <a:lnSpc>
                <a:spcPct val="150000"/>
              </a:lnSpc>
              <a:spcBef>
                <a:spcPts val="0"/>
              </a:spcBef>
              <a:buSzPct val="100000"/>
              <a:defRPr sz="1800">
                <a:solidFill>
                  <a:srgbClr val="000000"/>
                </a:solidFill>
              </a:defRPr>
            </a:pPr>
            <a:r>
              <a:rPr sz="3400">
                <a:solidFill>
                  <a:srgbClr val="535353"/>
                </a:solidFill>
              </a:rPr>
              <a:t>50% of African Americans visit OSN daily, 33% of Whites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prstGeom prst="rect">
            <a:avLst/>
          </a:prstGeom>
        </p:spPr>
        <p:txBody>
          <a:bodyPr/>
          <a:lstStyle/>
          <a:p>
            <a:pPr lvl="0">
              <a:defRPr cap="none" sz="1800">
                <a:solidFill>
                  <a:srgbClr val="000000"/>
                </a:solidFill>
              </a:defRPr>
            </a:pPr>
            <a:r>
              <a:rPr cap="all" sz="6400">
                <a:solidFill>
                  <a:srgbClr val="606060"/>
                </a:solidFill>
              </a:rPr>
              <a:t>Funding</a:t>
            </a:r>
          </a:p>
        </p:txBody>
      </p:sp>
      <p:sp>
        <p:nvSpPr>
          <p:cNvPr id="68" name="Shape 68"/>
          <p:cNvSpPr/>
          <p:nvPr>
            <p:ph type="body" idx="1"/>
          </p:nvPr>
        </p:nvSpPr>
        <p:spPr>
          <a:prstGeom prst="rect">
            <a:avLst/>
          </a:prstGeom>
        </p:spPr>
        <p:txBody>
          <a:bodyPr/>
          <a:lstStyle/>
          <a:p>
            <a:pPr lvl="0" marL="688180" indent="-688180" defTabSz="914400">
              <a:lnSpc>
                <a:spcPct val="150000"/>
              </a:lnSpc>
              <a:spcBef>
                <a:spcPts val="500"/>
              </a:spcBef>
              <a:buSzPct val="100000"/>
              <a:defRPr sz="1800">
                <a:solidFill>
                  <a:srgbClr val="000000"/>
                </a:solidFill>
              </a:defRPr>
            </a:pPr>
            <a:r>
              <a:rPr sz="3400">
                <a:solidFill>
                  <a:srgbClr val="535353"/>
                </a:solidFill>
              </a:rPr>
              <a:t>NIH</a:t>
            </a:r>
            <a:endParaRPr>
              <a:solidFill>
                <a:srgbClr val="535353"/>
              </a:solidFill>
            </a:endParaRPr>
          </a:p>
          <a:p>
            <a:pPr lvl="0" marL="688180" indent="-688180" defTabSz="914400">
              <a:lnSpc>
                <a:spcPct val="150000"/>
              </a:lnSpc>
              <a:spcBef>
                <a:spcPts val="500"/>
              </a:spcBef>
              <a:buSzPct val="100000"/>
              <a:defRPr sz="1800">
                <a:solidFill>
                  <a:srgbClr val="000000"/>
                </a:solidFill>
              </a:defRPr>
            </a:pPr>
            <a:r>
              <a:rPr sz="3400">
                <a:solidFill>
                  <a:srgbClr val="535353"/>
                </a:solidFill>
              </a:rPr>
              <a:t>UCOP</a:t>
            </a:r>
            <a:endParaRPr>
              <a:solidFill>
                <a:srgbClr val="535353"/>
              </a:solidFill>
            </a:endParaRPr>
          </a:p>
          <a:p>
            <a:pPr lvl="0" marL="688180" indent="-688180" defTabSz="914400">
              <a:lnSpc>
                <a:spcPct val="150000"/>
              </a:lnSpc>
              <a:spcBef>
                <a:spcPts val="500"/>
              </a:spcBef>
              <a:buSzPct val="100000"/>
              <a:defRPr sz="1800">
                <a:solidFill>
                  <a:srgbClr val="000000"/>
                </a:solidFill>
              </a:defRPr>
            </a:pPr>
            <a:r>
              <a:rPr sz="3400">
                <a:solidFill>
                  <a:srgbClr val="535353"/>
                </a:solidFill>
              </a:rPr>
              <a:t>Facebook</a:t>
            </a:r>
            <a:endParaRPr>
              <a:solidFill>
                <a:srgbClr val="535353"/>
              </a:solidFill>
            </a:endParaRPr>
          </a:p>
          <a:p>
            <a:pPr lvl="0" marL="688180" indent="-688180" defTabSz="914400">
              <a:lnSpc>
                <a:spcPct val="150000"/>
              </a:lnSpc>
              <a:spcBef>
                <a:spcPts val="500"/>
              </a:spcBef>
              <a:buSzPct val="100000"/>
              <a:defRPr sz="1800">
                <a:solidFill>
                  <a:srgbClr val="000000"/>
                </a:solidFill>
              </a:defRPr>
            </a:pPr>
            <a:r>
              <a:rPr sz="3400">
                <a:solidFill>
                  <a:srgbClr val="535353"/>
                </a:solidFill>
              </a:rPr>
              <a:t>Intel/Basis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image26.png"/>
          <p:cNvPicPr/>
          <p:nvPr/>
        </p:nvPicPr>
        <p:blipFill>
          <a:blip r:embed="rId2">
            <a:extLst/>
          </a:blip>
          <a:stretch>
            <a:fillRect/>
          </a:stretch>
        </p:blipFill>
        <p:spPr>
          <a:xfrm>
            <a:off x="-72250" y="-54188"/>
            <a:ext cx="13149300" cy="9861976"/>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image27.png"/>
          <p:cNvPicPr/>
          <p:nvPr/>
        </p:nvPicPr>
        <p:blipFill>
          <a:blip r:embed="rId2">
            <a:extLst/>
          </a:blip>
          <a:stretch>
            <a:fillRect/>
          </a:stretch>
        </p:blipFill>
        <p:spPr>
          <a:xfrm>
            <a:off x="-72250" y="-54188"/>
            <a:ext cx="13149300" cy="9861976"/>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lvl="0">
              <a:defRPr cap="none" sz="1800">
                <a:solidFill>
                  <a:srgbClr val="000000"/>
                </a:solidFill>
              </a:defRPr>
            </a:pPr>
            <a:r>
              <a:rPr cap="all" sz="6400">
                <a:solidFill>
                  <a:srgbClr val="606060"/>
                </a:solidFill>
              </a:rPr>
              <a:t>hope for hiv prevention and care</a:t>
            </a:r>
          </a:p>
        </p:txBody>
      </p:sp>
      <p:sp>
        <p:nvSpPr>
          <p:cNvPr id="158" name="Shape 158"/>
          <p:cNvSpPr/>
          <p:nvPr>
            <p:ph type="body" idx="1"/>
          </p:nvPr>
        </p:nvSpPr>
        <p:spPr>
          <a:xfrm>
            <a:off x="622300" y="695858"/>
            <a:ext cx="11988800" cy="5499622"/>
          </a:xfrm>
          <a:prstGeom prst="rect">
            <a:avLst/>
          </a:prstGeom>
        </p:spPr>
        <p:txBody>
          <a:bodyPr/>
          <a:lstStyle/>
          <a:p>
            <a:pPr lvl="0" marL="688180" indent="-688180" defTabSz="914400">
              <a:lnSpc>
                <a:spcPct val="150000"/>
              </a:lnSpc>
              <a:spcBef>
                <a:spcPts val="0"/>
              </a:spcBef>
              <a:buSzPct val="100000"/>
              <a:defRPr sz="1800">
                <a:solidFill>
                  <a:srgbClr val="000000"/>
                </a:solidFill>
              </a:defRPr>
            </a:pPr>
            <a:r>
              <a:rPr sz="3400">
                <a:solidFill>
                  <a:srgbClr val="535353"/>
                </a:solidFill>
              </a:rPr>
              <a:t>Using social media for HIV prevention/ sex education </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Peer-Leader Diffusion Model</a:t>
            </a:r>
          </a:p>
        </p:txBody>
      </p:sp>
      <p:pic>
        <p:nvPicPr>
          <p:cNvPr id="159" name="image28.png" descr="Facebook_Logo_F_13"/>
          <p:cNvPicPr/>
          <p:nvPr/>
        </p:nvPicPr>
        <p:blipFill>
          <a:blip r:embed="rId2">
            <a:extLst/>
          </a:blip>
          <a:stretch>
            <a:fillRect/>
          </a:stretch>
        </p:blipFill>
        <p:spPr>
          <a:xfrm>
            <a:off x="1350151" y="6159217"/>
            <a:ext cx="2059095" cy="2059096"/>
          </a:xfrm>
          <a:prstGeom prst="rect">
            <a:avLst/>
          </a:prstGeom>
          <a:ln w="12700">
            <a:miter lim="400000"/>
          </a:ln>
        </p:spPr>
      </p:pic>
      <p:grpSp>
        <p:nvGrpSpPr>
          <p:cNvPr id="163" name="Group 163"/>
          <p:cNvGrpSpPr/>
          <p:nvPr/>
        </p:nvGrpSpPr>
        <p:grpSpPr>
          <a:xfrm>
            <a:off x="3883375" y="6953955"/>
            <a:ext cx="1300484" cy="541870"/>
            <a:chOff x="0" y="0"/>
            <a:chExt cx="1300483" cy="541869"/>
          </a:xfrm>
        </p:grpSpPr>
        <p:sp>
          <p:nvSpPr>
            <p:cNvPr id="160" name="Shape 160"/>
            <p:cNvSpPr/>
            <p:nvPr/>
          </p:nvSpPr>
          <p:spPr>
            <a:xfrm>
              <a:off x="203200" y="-1"/>
              <a:ext cx="1097283" cy="541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00" y="0"/>
                  </a:moveTo>
                  <a:lnTo>
                    <a:pt x="15200" y="5400"/>
                  </a:lnTo>
                  <a:lnTo>
                    <a:pt x="0" y="5400"/>
                  </a:lnTo>
                  <a:lnTo>
                    <a:pt x="0" y="16200"/>
                  </a:lnTo>
                  <a:lnTo>
                    <a:pt x="15200" y="16200"/>
                  </a:lnTo>
                  <a:lnTo>
                    <a:pt x="15200" y="21600"/>
                  </a:lnTo>
                  <a:lnTo>
                    <a:pt x="21600" y="10800"/>
                  </a:lnTo>
                  <a:lnTo>
                    <a:pt x="15200" y="0"/>
                  </a:lnTo>
                  <a:close/>
                </a:path>
              </a:pathLst>
            </a:custGeom>
            <a:solidFill>
              <a:srgbClr val="000000">
                <a:alpha val="45881"/>
              </a:srgbClr>
            </a:solidFill>
            <a:ln w="12700" cap="flat">
              <a:solidFill>
                <a:srgbClr val="FFFF66"/>
              </a:solidFill>
              <a:prstDash val="sysDot"/>
              <a:miter lim="800000"/>
            </a:ln>
            <a:effectLst/>
          </p:spPr>
          <p:txBody>
            <a:bodyPr wrap="square" lIns="0" tIns="0" rIns="0" bIns="0"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sp>
          <p:nvSpPr>
            <p:cNvPr id="161" name="Shape 161"/>
            <p:cNvSpPr/>
            <p:nvPr/>
          </p:nvSpPr>
          <p:spPr>
            <a:xfrm>
              <a:off x="81279" y="135466"/>
              <a:ext cx="81282" cy="270937"/>
            </a:xfrm>
            <a:prstGeom prst="rect">
              <a:avLst/>
            </a:prstGeom>
            <a:solidFill>
              <a:srgbClr val="000000">
                <a:alpha val="45881"/>
              </a:srgbClr>
            </a:solidFill>
            <a:ln w="12700" cap="flat">
              <a:solidFill>
                <a:srgbClr val="FFFF66"/>
              </a:solidFill>
              <a:prstDash val="sysDot"/>
              <a:miter lim="800000"/>
            </a:ln>
            <a:effectLst/>
          </p:spPr>
          <p:txBody>
            <a:bodyPr wrap="square" lIns="0" tIns="0" rIns="0" bIns="0"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sp>
          <p:nvSpPr>
            <p:cNvPr id="162" name="Shape 162"/>
            <p:cNvSpPr/>
            <p:nvPr/>
          </p:nvSpPr>
          <p:spPr>
            <a:xfrm>
              <a:off x="-1" y="135466"/>
              <a:ext cx="40642" cy="270937"/>
            </a:xfrm>
            <a:prstGeom prst="rect">
              <a:avLst/>
            </a:prstGeom>
            <a:solidFill>
              <a:srgbClr val="000000">
                <a:alpha val="45881"/>
              </a:srgbClr>
            </a:solidFill>
            <a:ln w="12700" cap="flat">
              <a:solidFill>
                <a:srgbClr val="FFFF66"/>
              </a:solidFill>
              <a:prstDash val="sysDot"/>
              <a:miter lim="800000"/>
            </a:ln>
            <a:effectLst/>
          </p:spPr>
          <p:txBody>
            <a:bodyPr wrap="square" lIns="0" tIns="0" rIns="0" bIns="0" numCol="1" anchor="ctr">
              <a:noAutofit/>
            </a:bodyPr>
            <a:lstStyle/>
            <a:p>
              <a:pPr lvl="0" algn="l" defTabSz="914400">
                <a:defRPr b="1" sz="4400">
                  <a:solidFill>
                    <a:srgbClr val="BA063E"/>
                  </a:solidFill>
                  <a:latin typeface="Copperplate Gothic Bold"/>
                  <a:ea typeface="Copperplate Gothic Bold"/>
                  <a:cs typeface="Copperplate Gothic Bold"/>
                  <a:sym typeface="Copperplate Gothic Bold"/>
                </a:defRPr>
              </a:pPr>
            </a:p>
          </p:txBody>
        </p:sp>
      </p:grpSp>
      <p:pic>
        <p:nvPicPr>
          <p:cNvPr id="164" name="image29.png" descr="ViralIdeaDiffusion"/>
          <p:cNvPicPr/>
          <p:nvPr/>
        </p:nvPicPr>
        <p:blipFill>
          <a:blip r:embed="rId3">
            <a:extLst/>
          </a:blip>
          <a:stretch>
            <a:fillRect/>
          </a:stretch>
        </p:blipFill>
        <p:spPr>
          <a:xfrm>
            <a:off x="6330808" y="5229012"/>
            <a:ext cx="3799843" cy="3447629"/>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pPr lvl="0">
              <a:defRPr cap="none" sz="1800">
                <a:solidFill>
                  <a:srgbClr val="000000"/>
                </a:solidFill>
              </a:defRPr>
            </a:pPr>
            <a:r>
              <a:rPr cap="all" sz="6400">
                <a:solidFill>
                  <a:srgbClr val="606060"/>
                </a:solidFill>
              </a:rPr>
              <a:t>Intervention Methods</a:t>
            </a:r>
          </a:p>
        </p:txBody>
      </p:sp>
      <p:sp>
        <p:nvSpPr>
          <p:cNvPr id="167" name="Shape 167"/>
          <p:cNvSpPr/>
          <p:nvPr>
            <p:ph type="body" idx="1"/>
          </p:nvPr>
        </p:nvSpPr>
        <p:spPr>
          <a:prstGeom prst="rect">
            <a:avLst/>
          </a:prstGeom>
        </p:spPr>
        <p:txBody>
          <a:bodyPr/>
          <a:lstStyle/>
          <a:p>
            <a:pPr lvl="0" marL="688180" indent="-688180" defTabSz="914400">
              <a:lnSpc>
                <a:spcPct val="150000"/>
              </a:lnSpc>
              <a:spcBef>
                <a:spcPts val="500"/>
              </a:spcBef>
              <a:buSzPct val="100000"/>
              <a:buFont typeface="Wingdings"/>
              <a:buChar char="▪"/>
              <a:defRPr sz="1800">
                <a:solidFill>
                  <a:srgbClr val="000000"/>
                </a:solidFill>
              </a:defRPr>
            </a:pPr>
            <a:r>
              <a:rPr sz="3400">
                <a:solidFill>
                  <a:srgbClr val="535353"/>
                </a:solidFill>
              </a:rPr>
              <a:t>Control group            Peer leaders discuss general health topics</a:t>
            </a:r>
            <a:endParaRPr>
              <a:solidFill>
                <a:srgbClr val="535353"/>
              </a:solidFill>
            </a:endParaRPr>
          </a:p>
          <a:p>
            <a:pPr lvl="0" marL="688180" indent="-688180" defTabSz="914400">
              <a:lnSpc>
                <a:spcPct val="150000"/>
              </a:lnSpc>
              <a:spcBef>
                <a:spcPts val="500"/>
              </a:spcBef>
              <a:buSzPct val="100000"/>
              <a:buFont typeface="Wingdings"/>
              <a:buChar char="▪"/>
              <a:defRPr sz="1800">
                <a:solidFill>
                  <a:srgbClr val="000000"/>
                </a:solidFill>
              </a:defRPr>
            </a:pPr>
            <a:r>
              <a:rPr sz="3400">
                <a:solidFill>
                  <a:srgbClr val="535353"/>
                </a:solidFill>
              </a:rPr>
              <a:t>Experimental Group          Peer leaders discuss HIV education topics</a:t>
            </a:r>
            <a:endParaRPr>
              <a:solidFill>
                <a:srgbClr val="535353"/>
              </a:solidFill>
            </a:endParaRPr>
          </a:p>
          <a:p>
            <a:pPr lvl="0" marL="688180" indent="-688180" defTabSz="914400">
              <a:lnSpc>
                <a:spcPct val="150000"/>
              </a:lnSpc>
              <a:spcBef>
                <a:spcPts val="500"/>
              </a:spcBef>
              <a:buSzPct val="100000"/>
              <a:buFont typeface="Wingdings"/>
              <a:buChar char="▪"/>
              <a:defRPr sz="1800">
                <a:solidFill>
                  <a:srgbClr val="000000"/>
                </a:solidFill>
              </a:defRPr>
            </a:pPr>
            <a:r>
              <a:rPr sz="3400">
                <a:solidFill>
                  <a:srgbClr val="535353"/>
                </a:solidFill>
              </a:rPr>
              <a:t>Aims:</a:t>
            </a:r>
            <a:endParaRPr>
              <a:solidFill>
                <a:srgbClr val="535353"/>
              </a:solidFill>
            </a:endParaRPr>
          </a:p>
          <a:p>
            <a:pPr lvl="1" marL="1112610" indent="-655410" defTabSz="914400">
              <a:lnSpc>
                <a:spcPct val="150000"/>
              </a:lnSpc>
              <a:spcBef>
                <a:spcPts val="500"/>
              </a:spcBef>
              <a:buSzPct val="100000"/>
              <a:buFont typeface="Wingdings"/>
              <a:defRPr sz="1800">
                <a:solidFill>
                  <a:srgbClr val="000000"/>
                </a:solidFill>
              </a:defRPr>
            </a:pPr>
            <a:r>
              <a:rPr sz="3400">
                <a:solidFill>
                  <a:srgbClr val="535353"/>
                </a:solidFill>
              </a:rPr>
              <a:t>Home-based HIV testing</a:t>
            </a:r>
            <a:endParaRPr>
              <a:solidFill>
                <a:srgbClr val="535353"/>
              </a:solidFill>
            </a:endParaRPr>
          </a:p>
          <a:p>
            <a:pPr lvl="1" marL="1112610" indent="-655410" defTabSz="914400">
              <a:lnSpc>
                <a:spcPct val="150000"/>
              </a:lnSpc>
              <a:spcBef>
                <a:spcPts val="500"/>
              </a:spcBef>
              <a:buSzPct val="100000"/>
              <a:buFont typeface="Wingdings"/>
              <a:defRPr sz="1800">
                <a:solidFill>
                  <a:srgbClr val="000000"/>
                </a:solidFill>
              </a:defRPr>
            </a:pPr>
            <a:r>
              <a:rPr sz="3400">
                <a:solidFill>
                  <a:srgbClr val="535353"/>
                </a:solidFill>
              </a:rPr>
              <a:t>Self-reported sexual behaviors</a:t>
            </a:r>
            <a:endParaRPr>
              <a:solidFill>
                <a:srgbClr val="535353"/>
              </a:solidFill>
            </a:endParaRPr>
          </a:p>
          <a:p>
            <a:pPr lvl="1" marL="1112610" indent="-655410" defTabSz="914400">
              <a:lnSpc>
                <a:spcPct val="150000"/>
              </a:lnSpc>
              <a:spcBef>
                <a:spcPts val="500"/>
              </a:spcBef>
              <a:buSzPct val="100000"/>
              <a:buFont typeface="Wingdings"/>
              <a:defRPr sz="1800">
                <a:solidFill>
                  <a:srgbClr val="000000"/>
                </a:solidFill>
              </a:defRPr>
            </a:pPr>
            <a:r>
              <a:rPr sz="3400">
                <a:solidFill>
                  <a:srgbClr val="535353"/>
                </a:solidFill>
              </a:rPr>
              <a:t>Reduction in stigma</a:t>
            </a:r>
          </a:p>
        </p:txBody>
      </p:sp>
      <p:sp>
        <p:nvSpPr>
          <p:cNvPr id="168" name="Shape 168"/>
          <p:cNvSpPr/>
          <p:nvPr/>
        </p:nvSpPr>
        <p:spPr>
          <a:xfrm>
            <a:off x="3585633" y="3434925"/>
            <a:ext cx="1192109" cy="216750"/>
          </a:xfrm>
          <a:prstGeom prst="rightArrow">
            <a:avLst>
              <a:gd name="adj1" fmla="val 50000"/>
              <a:gd name="adj2" fmla="val 35163"/>
            </a:avLst>
          </a:prstGeom>
          <a:solidFill>
            <a:srgbClr val="FFFF66"/>
          </a:solidFill>
          <a:ln w="25400">
            <a:solidFill>
              <a:srgbClr val="FFE21C"/>
            </a:solidFill>
            <a:round/>
          </a:ln>
        </p:spPr>
        <p:txBody>
          <a:bodyPr lIns="0" tIns="0" rIns="0" bIns="0" anchor="ctr"/>
          <a:lstStyle/>
          <a:p>
            <a:pPr lvl="0" defTabSz="650240">
              <a:defRPr sz="2400">
                <a:solidFill>
                  <a:srgbClr val="CCFF99"/>
                </a:solidFill>
                <a:latin typeface="Times New Roman"/>
                <a:ea typeface="Times New Roman"/>
                <a:cs typeface="Times New Roman"/>
                <a:sym typeface="Times New Roman"/>
              </a:defRPr>
            </a:pPr>
          </a:p>
        </p:txBody>
      </p:sp>
      <p:sp>
        <p:nvSpPr>
          <p:cNvPr id="169" name="Shape 169"/>
          <p:cNvSpPr/>
          <p:nvPr/>
        </p:nvSpPr>
        <p:spPr>
          <a:xfrm>
            <a:off x="4549140" y="4239259"/>
            <a:ext cx="975362" cy="216749"/>
          </a:xfrm>
          <a:prstGeom prst="rightArrow">
            <a:avLst>
              <a:gd name="adj1" fmla="val 50000"/>
              <a:gd name="adj2" fmla="val 35156"/>
            </a:avLst>
          </a:prstGeom>
          <a:solidFill>
            <a:srgbClr val="FFFF66"/>
          </a:solidFill>
          <a:ln w="25400">
            <a:solidFill>
              <a:srgbClr val="FFE21C"/>
            </a:solidFill>
            <a:round/>
          </a:ln>
        </p:spPr>
        <p:txBody>
          <a:bodyPr lIns="0" tIns="0" rIns="0" bIns="0" anchor="ctr"/>
          <a:lstStyle/>
          <a:p>
            <a:pPr lvl="0" marL="240631" indent="-240631" defTabSz="650240">
              <a:buSzPct val="100000"/>
              <a:buChar char="•"/>
              <a:defRPr sz="2400">
                <a:solidFill>
                  <a:srgbClr val="000000"/>
                </a:solidFill>
                <a:latin typeface="Calibri"/>
                <a:ea typeface="Calibri"/>
                <a:cs typeface="Calibri"/>
                <a:sym typeface="Calibri"/>
              </a:defRPr>
            </a:pP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body" idx="1"/>
          </p:nvPr>
        </p:nvSpPr>
        <p:spPr>
          <a:xfrm>
            <a:off x="508000" y="2702458"/>
            <a:ext cx="11988800" cy="2587105"/>
          </a:xfrm>
          <a:prstGeom prst="rect">
            <a:avLst/>
          </a:prstGeom>
        </p:spPr>
        <p:txBody>
          <a:bodyPr/>
          <a:lstStyle/>
          <a:p>
            <a:pPr lvl="0" marL="688180" indent="-688180" defTabSz="914400">
              <a:lnSpc>
                <a:spcPct val="150000"/>
              </a:lnSpc>
              <a:spcBef>
                <a:spcPts val="500"/>
              </a:spcBef>
              <a:buSzPct val="100000"/>
              <a:defRPr sz="1800">
                <a:solidFill>
                  <a:srgbClr val="000000"/>
                </a:solidFill>
              </a:defRPr>
            </a:pPr>
            <a:r>
              <a:rPr sz="3400">
                <a:solidFill>
                  <a:srgbClr val="535353"/>
                </a:solidFill>
              </a:rPr>
              <a:t>Partnering with Community Outreach</a:t>
            </a:r>
            <a:endParaRPr>
              <a:solidFill>
                <a:srgbClr val="535353"/>
              </a:solidFill>
            </a:endParaRPr>
          </a:p>
          <a:p>
            <a:pPr lvl="2" marL="1022350" indent="-622300" defTabSz="914400">
              <a:lnSpc>
                <a:spcPct val="150000"/>
              </a:lnSpc>
              <a:spcBef>
                <a:spcPts val="400"/>
              </a:spcBef>
              <a:buSzPct val="100000"/>
              <a:defRPr sz="1800">
                <a:solidFill>
                  <a:srgbClr val="000000"/>
                </a:solidFill>
              </a:defRPr>
            </a:pPr>
            <a:r>
              <a:rPr sz="2800">
                <a:solidFill>
                  <a:srgbClr val="535353"/>
                </a:solidFill>
              </a:rPr>
              <a:t>Fliers</a:t>
            </a:r>
            <a:endParaRPr>
              <a:solidFill>
                <a:srgbClr val="535353"/>
              </a:solidFill>
            </a:endParaRPr>
          </a:p>
          <a:p>
            <a:pPr lvl="2" marL="1022350" indent="-622300" defTabSz="914400">
              <a:lnSpc>
                <a:spcPct val="150000"/>
              </a:lnSpc>
              <a:spcBef>
                <a:spcPts val="400"/>
              </a:spcBef>
              <a:buSzPct val="100000"/>
              <a:defRPr sz="1800">
                <a:solidFill>
                  <a:srgbClr val="000000"/>
                </a:solidFill>
              </a:defRPr>
            </a:pPr>
            <a:r>
              <a:rPr sz="2800">
                <a:solidFill>
                  <a:srgbClr val="535353"/>
                </a:solidFill>
              </a:rPr>
              <a:t>Discussion Boards</a:t>
            </a:r>
            <a:endParaRPr>
              <a:solidFill>
                <a:srgbClr val="535353"/>
              </a:solidFill>
            </a:endParaRPr>
          </a:p>
          <a:p>
            <a:pPr lvl="2" marL="1022350" indent="-622300" defTabSz="914400">
              <a:lnSpc>
                <a:spcPct val="150000"/>
              </a:lnSpc>
              <a:spcBef>
                <a:spcPts val="400"/>
              </a:spcBef>
              <a:buSzPct val="100000"/>
              <a:defRPr sz="1800">
                <a:solidFill>
                  <a:srgbClr val="000000"/>
                </a:solidFill>
              </a:defRPr>
            </a:pPr>
            <a:r>
              <a:rPr sz="2800">
                <a:solidFill>
                  <a:srgbClr val="535353"/>
                </a:solidFill>
              </a:rPr>
              <a:t>Live Presentations</a:t>
            </a:r>
          </a:p>
        </p:txBody>
      </p:sp>
      <p:pic>
        <p:nvPicPr>
          <p:cNvPr id="172" name="image30.jpeg" descr="APLA"/>
          <p:cNvPicPr/>
          <p:nvPr/>
        </p:nvPicPr>
        <p:blipFill>
          <a:blip r:embed="rId2">
            <a:extLst/>
          </a:blip>
          <a:stretch>
            <a:fillRect/>
          </a:stretch>
        </p:blipFill>
        <p:spPr>
          <a:xfrm>
            <a:off x="1320799" y="5694114"/>
            <a:ext cx="2600962" cy="882793"/>
          </a:xfrm>
          <a:prstGeom prst="rect">
            <a:avLst/>
          </a:prstGeom>
          <a:ln w="12700">
            <a:miter lim="400000"/>
          </a:ln>
        </p:spPr>
      </p:pic>
      <p:pic>
        <p:nvPicPr>
          <p:cNvPr id="173" name="image31.png" descr="LALGBT"/>
          <p:cNvPicPr/>
          <p:nvPr/>
        </p:nvPicPr>
        <p:blipFill>
          <a:blip r:embed="rId3">
            <a:extLst/>
          </a:blip>
          <a:stretch>
            <a:fillRect/>
          </a:stretch>
        </p:blipFill>
        <p:spPr>
          <a:xfrm>
            <a:off x="650238" y="7349066"/>
            <a:ext cx="4876803" cy="1603025"/>
          </a:xfrm>
          <a:prstGeom prst="rect">
            <a:avLst/>
          </a:prstGeom>
          <a:ln w="12700">
            <a:miter lim="400000"/>
          </a:ln>
        </p:spPr>
      </p:pic>
      <p:pic>
        <p:nvPicPr>
          <p:cNvPr id="174" name="image32.png" descr="Screen shot 2011-03-28 at 11"/>
          <p:cNvPicPr/>
          <p:nvPr/>
        </p:nvPicPr>
        <p:blipFill>
          <a:blip r:embed="rId4">
            <a:extLst/>
          </a:blip>
          <a:stretch>
            <a:fillRect/>
          </a:stretch>
        </p:blipFill>
        <p:spPr>
          <a:xfrm>
            <a:off x="9760373" y="5249333"/>
            <a:ext cx="1842348" cy="1104055"/>
          </a:xfrm>
          <a:prstGeom prst="rect">
            <a:avLst/>
          </a:prstGeom>
          <a:ln w="12700">
            <a:solidFill/>
            <a:round/>
          </a:ln>
        </p:spPr>
      </p:pic>
      <p:pic>
        <p:nvPicPr>
          <p:cNvPr id="175" name="image33.jpeg" descr="uclalgbt"/>
          <p:cNvPicPr/>
          <p:nvPr/>
        </p:nvPicPr>
        <p:blipFill>
          <a:blip r:embed="rId5">
            <a:extLst/>
          </a:blip>
          <a:stretch>
            <a:fillRect/>
          </a:stretch>
        </p:blipFill>
        <p:spPr>
          <a:xfrm>
            <a:off x="5256105" y="5249333"/>
            <a:ext cx="2167470" cy="1878473"/>
          </a:xfrm>
          <a:prstGeom prst="rect">
            <a:avLst/>
          </a:prstGeom>
          <a:ln w="12700">
            <a:solidFill/>
            <a:round/>
          </a:ln>
        </p:spPr>
      </p:pic>
      <p:pic>
        <p:nvPicPr>
          <p:cNvPr id="176" name="image34.jpeg" descr="thewall"/>
          <p:cNvPicPr/>
          <p:nvPr/>
        </p:nvPicPr>
        <p:blipFill>
          <a:blip r:embed="rId6">
            <a:extLst/>
          </a:blip>
          <a:stretch>
            <a:fillRect/>
          </a:stretch>
        </p:blipFill>
        <p:spPr>
          <a:xfrm>
            <a:off x="9760373" y="7127803"/>
            <a:ext cx="1842348" cy="1842349"/>
          </a:xfrm>
          <a:prstGeom prst="rect">
            <a:avLst/>
          </a:prstGeom>
          <a:ln w="12700">
            <a:miter lim="400000"/>
          </a:ln>
        </p:spPr>
      </p:pic>
      <p:pic>
        <p:nvPicPr>
          <p:cNvPr id="177" name="image35.png" descr="logoreachla"/>
          <p:cNvPicPr/>
          <p:nvPr/>
        </p:nvPicPr>
        <p:blipFill>
          <a:blip r:embed="rId7">
            <a:extLst/>
          </a:blip>
          <a:stretch>
            <a:fillRect/>
          </a:stretch>
        </p:blipFill>
        <p:spPr>
          <a:xfrm>
            <a:off x="6021492" y="8236373"/>
            <a:ext cx="2817708" cy="476393"/>
          </a:xfrm>
          <a:prstGeom prst="rect">
            <a:avLst/>
          </a:prstGeom>
          <a:ln w="12700">
            <a:miter lim="400000"/>
          </a:ln>
        </p:spPr>
      </p:pic>
      <p:sp>
        <p:nvSpPr>
          <p:cNvPr id="178" name="Shape 178"/>
          <p:cNvSpPr/>
          <p:nvPr/>
        </p:nvSpPr>
        <p:spPr>
          <a:xfrm>
            <a:off x="508000" y="416445"/>
            <a:ext cx="11988800" cy="230611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90000"/>
              </a:lnSpc>
              <a:defRPr cap="all" sz="6400"/>
            </a:lvl1pPr>
          </a:lstStyle>
          <a:p>
            <a:pPr lvl="0">
              <a:defRPr cap="none" sz="1800">
                <a:solidFill>
                  <a:srgbClr val="000000"/>
                </a:solidFill>
              </a:defRPr>
            </a:pPr>
            <a:r>
              <a:rPr cap="all" sz="6400">
                <a:solidFill>
                  <a:srgbClr val="606060"/>
                </a:solidFill>
              </a:rPr>
              <a:t>Peer leader recruitment plan</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2" name="Group 182"/>
          <p:cNvGrpSpPr/>
          <p:nvPr/>
        </p:nvGrpSpPr>
        <p:grpSpPr>
          <a:xfrm>
            <a:off x="5098062" y="2655146"/>
            <a:ext cx="2817709" cy="975363"/>
            <a:chOff x="0" y="0"/>
            <a:chExt cx="2817708" cy="975361"/>
          </a:xfrm>
        </p:grpSpPr>
        <p:sp>
          <p:nvSpPr>
            <p:cNvPr id="180" name="Shape 180"/>
            <p:cNvSpPr/>
            <p:nvPr/>
          </p:nvSpPr>
          <p:spPr>
            <a:xfrm>
              <a:off x="-1" y="0"/>
              <a:ext cx="2817710" cy="975363"/>
            </a:xfrm>
            <a:prstGeom prst="rect">
              <a:avLst/>
            </a:pr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1800">
                  <a:solidFill>
                    <a:srgbClr val="000000"/>
                  </a:solidFill>
                  <a:latin typeface="Times New Roman"/>
                  <a:ea typeface="Times New Roman"/>
                  <a:cs typeface="Times New Roman"/>
                  <a:sym typeface="Times New Roman"/>
                </a:defRPr>
              </a:pPr>
            </a:p>
          </p:txBody>
        </p:sp>
        <p:sp>
          <p:nvSpPr>
            <p:cNvPr id="181" name="Shape 181"/>
            <p:cNvSpPr/>
            <p:nvPr/>
          </p:nvSpPr>
          <p:spPr>
            <a:xfrm>
              <a:off x="496414" y="294161"/>
              <a:ext cx="1824877"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Expressed Interest</a:t>
              </a:r>
            </a:p>
          </p:txBody>
        </p:sp>
      </p:grpSp>
      <p:grpSp>
        <p:nvGrpSpPr>
          <p:cNvPr id="185" name="Group 185"/>
          <p:cNvGrpSpPr/>
          <p:nvPr/>
        </p:nvGrpSpPr>
        <p:grpSpPr>
          <a:xfrm>
            <a:off x="4996462" y="4106897"/>
            <a:ext cx="3034455" cy="975362"/>
            <a:chOff x="0" y="0"/>
            <a:chExt cx="3034454" cy="975361"/>
          </a:xfrm>
        </p:grpSpPr>
        <p:sp>
          <p:nvSpPr>
            <p:cNvPr id="183" name="Shape 183"/>
            <p:cNvSpPr/>
            <p:nvPr/>
          </p:nvSpPr>
          <p:spPr>
            <a:xfrm>
              <a:off x="0" y="0"/>
              <a:ext cx="3034455" cy="975363"/>
            </a:xfrm>
            <a:prstGeom prst="rect">
              <a:avLst/>
            </a:pr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1800">
                  <a:solidFill>
                    <a:srgbClr val="000000"/>
                  </a:solidFill>
                  <a:latin typeface="Times New Roman"/>
                  <a:ea typeface="Times New Roman"/>
                  <a:cs typeface="Times New Roman"/>
                  <a:sym typeface="Times New Roman"/>
                </a:defRPr>
              </a:pPr>
            </a:p>
          </p:txBody>
        </p:sp>
        <p:sp>
          <p:nvSpPr>
            <p:cNvPr id="184" name="Shape 184"/>
            <p:cNvSpPr/>
            <p:nvPr/>
          </p:nvSpPr>
          <p:spPr>
            <a:xfrm>
              <a:off x="543061" y="294161"/>
              <a:ext cx="1948329"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Directed to Website</a:t>
              </a:r>
            </a:p>
          </p:txBody>
        </p:sp>
      </p:grpSp>
      <p:grpSp>
        <p:nvGrpSpPr>
          <p:cNvPr id="188" name="Group 188"/>
          <p:cNvGrpSpPr/>
          <p:nvPr/>
        </p:nvGrpSpPr>
        <p:grpSpPr>
          <a:xfrm>
            <a:off x="2275839" y="5479626"/>
            <a:ext cx="3142829" cy="866989"/>
            <a:chOff x="0" y="0"/>
            <a:chExt cx="3142828" cy="866988"/>
          </a:xfrm>
        </p:grpSpPr>
        <p:sp>
          <p:nvSpPr>
            <p:cNvPr id="186" name="Shape 186"/>
            <p:cNvSpPr/>
            <p:nvPr/>
          </p:nvSpPr>
          <p:spPr>
            <a:xfrm>
              <a:off x="0" y="0"/>
              <a:ext cx="3142829" cy="866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87" name="Shape 187"/>
            <p:cNvSpPr/>
            <p:nvPr/>
          </p:nvSpPr>
          <p:spPr>
            <a:xfrm>
              <a:off x="433388" y="239974"/>
              <a:ext cx="2276049"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Pass Screening Process</a:t>
              </a:r>
            </a:p>
          </p:txBody>
        </p:sp>
      </p:grpSp>
      <p:grpSp>
        <p:nvGrpSpPr>
          <p:cNvPr id="191" name="Group 191"/>
          <p:cNvGrpSpPr/>
          <p:nvPr/>
        </p:nvGrpSpPr>
        <p:grpSpPr>
          <a:xfrm>
            <a:off x="406399" y="6703341"/>
            <a:ext cx="3142829" cy="866990"/>
            <a:chOff x="0" y="0"/>
            <a:chExt cx="3142828" cy="866988"/>
          </a:xfrm>
        </p:grpSpPr>
        <p:sp>
          <p:nvSpPr>
            <p:cNvPr id="189" name="Shape 189"/>
            <p:cNvSpPr/>
            <p:nvPr/>
          </p:nvSpPr>
          <p:spPr>
            <a:xfrm>
              <a:off x="0" y="0"/>
              <a:ext cx="3142829" cy="866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90" name="Shape 190"/>
            <p:cNvSpPr/>
            <p:nvPr/>
          </p:nvSpPr>
          <p:spPr>
            <a:xfrm>
              <a:off x="610921" y="239974"/>
              <a:ext cx="1920983"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Sign Consent Form</a:t>
              </a:r>
            </a:p>
          </p:txBody>
        </p:sp>
      </p:grpSp>
      <p:grpSp>
        <p:nvGrpSpPr>
          <p:cNvPr id="194" name="Group 194"/>
          <p:cNvGrpSpPr/>
          <p:nvPr/>
        </p:nvGrpSpPr>
        <p:grpSpPr>
          <a:xfrm>
            <a:off x="4671340" y="7866098"/>
            <a:ext cx="3359577" cy="1733976"/>
            <a:chOff x="0" y="0"/>
            <a:chExt cx="3359576" cy="1733974"/>
          </a:xfrm>
        </p:grpSpPr>
        <p:sp>
          <p:nvSpPr>
            <p:cNvPr id="192" name="Shape 192"/>
            <p:cNvSpPr/>
            <p:nvPr/>
          </p:nvSpPr>
          <p:spPr>
            <a:xfrm>
              <a:off x="-1" y="0"/>
              <a:ext cx="3359578" cy="1733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10800"/>
                  </a:lnTo>
                  <a:lnTo>
                    <a:pt x="10800" y="21600"/>
                  </a:lnTo>
                  <a:lnTo>
                    <a:pt x="21600" y="10800"/>
                  </a:lnTo>
                  <a:close/>
                </a:path>
              </a:pathLst>
            </a:cu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93" name="Shape 193"/>
            <p:cNvSpPr/>
            <p:nvPr/>
          </p:nvSpPr>
          <p:spPr>
            <a:xfrm>
              <a:off x="859269" y="406769"/>
              <a:ext cx="1641037" cy="920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p>
              <a:pPr lvl="0" defTabSz="650240">
                <a:defRPr sz="1800">
                  <a:solidFill>
                    <a:srgbClr val="000000"/>
                  </a:solidFill>
                </a:defRPr>
              </a:pPr>
              <a:r>
                <a:rPr u="sng">
                  <a:latin typeface="Times New Roman Bold"/>
                  <a:ea typeface="Times New Roman Bold"/>
                  <a:cs typeface="Times New Roman Bold"/>
                  <a:sym typeface="Times New Roman Bold"/>
                </a:rPr>
                <a:t>Sample</a:t>
              </a:r>
              <a:r>
                <a:rPr>
                  <a:latin typeface="Times New Roman"/>
                  <a:ea typeface="Times New Roman"/>
                  <a:cs typeface="Times New Roman"/>
                  <a:sym typeface="Times New Roman"/>
                </a:rPr>
                <a:t>:</a:t>
              </a:r>
              <a:endParaRPr>
                <a:latin typeface="Gill Sans"/>
                <a:ea typeface="Gill Sans"/>
                <a:cs typeface="Gill Sans"/>
                <a:sym typeface="Gill Sans"/>
              </a:endParaRPr>
            </a:p>
            <a:p>
              <a:pPr lvl="0" defTabSz="650240">
                <a:defRPr sz="1800">
                  <a:solidFill>
                    <a:srgbClr val="000000"/>
                  </a:solidFill>
                </a:defRPr>
              </a:pPr>
              <a:r>
                <a:rPr>
                  <a:latin typeface="Times New Roman"/>
                  <a:ea typeface="Times New Roman"/>
                  <a:cs typeface="Times New Roman"/>
                  <a:sym typeface="Times New Roman"/>
                </a:rPr>
                <a:t>122 Registered </a:t>
              </a:r>
              <a:endParaRPr>
                <a:latin typeface="Gill Sans"/>
                <a:ea typeface="Gill Sans"/>
                <a:cs typeface="Gill Sans"/>
                <a:sym typeface="Gill Sans"/>
              </a:endParaRPr>
            </a:p>
            <a:p>
              <a:pPr lvl="0" defTabSz="650240">
                <a:defRPr sz="1800">
                  <a:solidFill>
                    <a:srgbClr val="000000"/>
                  </a:solidFill>
                </a:defRPr>
              </a:pPr>
              <a:r>
                <a:rPr>
                  <a:latin typeface="Times New Roman"/>
                  <a:ea typeface="Times New Roman"/>
                  <a:cs typeface="Times New Roman"/>
                  <a:sym typeface="Times New Roman"/>
                </a:rPr>
                <a:t>Participants</a:t>
              </a:r>
            </a:p>
          </p:txBody>
        </p:sp>
      </p:grpSp>
      <p:grpSp>
        <p:nvGrpSpPr>
          <p:cNvPr id="197" name="Group 197"/>
          <p:cNvGrpSpPr/>
          <p:nvPr/>
        </p:nvGrpSpPr>
        <p:grpSpPr>
          <a:xfrm>
            <a:off x="4772940" y="6671733"/>
            <a:ext cx="3142830" cy="866988"/>
            <a:chOff x="0" y="0"/>
            <a:chExt cx="3142828" cy="866987"/>
          </a:xfrm>
        </p:grpSpPr>
        <p:sp>
          <p:nvSpPr>
            <p:cNvPr id="195" name="Shape 195"/>
            <p:cNvSpPr/>
            <p:nvPr/>
          </p:nvSpPr>
          <p:spPr>
            <a:xfrm>
              <a:off x="0" y="0"/>
              <a:ext cx="3142829" cy="866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196" name="Shape 196"/>
            <p:cNvSpPr/>
            <p:nvPr/>
          </p:nvSpPr>
          <p:spPr>
            <a:xfrm>
              <a:off x="528601" y="239974"/>
              <a:ext cx="2085624"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Reject Consent Form</a:t>
              </a:r>
            </a:p>
          </p:txBody>
        </p:sp>
      </p:grpSp>
      <p:sp>
        <p:nvSpPr>
          <p:cNvPr id="198" name="Shape 198"/>
          <p:cNvSpPr/>
          <p:nvPr/>
        </p:nvSpPr>
        <p:spPr>
          <a:xfrm>
            <a:off x="6513689" y="3637279"/>
            <a:ext cx="2" cy="433495"/>
          </a:xfrm>
          <a:prstGeom prst="line">
            <a:avLst/>
          </a:prstGeom>
          <a:ln w="12700">
            <a:solidFill/>
            <a:round/>
            <a:tailEnd type="triangle"/>
          </a:ln>
        </p:spPr>
        <p:txBody>
          <a:bodyPr lIns="0" tIns="0" rIns="0" bIns="0"/>
          <a:lstStyle/>
          <a:p>
            <a:pPr lvl="0" algn="l" defTabSz="457200">
              <a:defRPr sz="1200">
                <a:solidFill>
                  <a:srgbClr val="000000"/>
                </a:solidFill>
                <a:latin typeface="+mj-lt"/>
                <a:ea typeface="+mj-ea"/>
                <a:cs typeface="+mj-cs"/>
                <a:sym typeface="Helvetica"/>
              </a:defRPr>
            </a:pPr>
          </a:p>
        </p:txBody>
      </p:sp>
      <p:sp>
        <p:nvSpPr>
          <p:cNvPr id="199" name="Shape 199"/>
          <p:cNvSpPr/>
          <p:nvPr/>
        </p:nvSpPr>
        <p:spPr>
          <a:xfrm flipH="1">
            <a:off x="4292034" y="4666826"/>
            <a:ext cx="704429" cy="812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0" tIns="0" rIns="0" bIns="0"/>
          <a:lstStyle/>
          <a:p>
            <a:pPr lvl="0" algn="l" defTabSz="914400">
              <a:defRPr sz="4400">
                <a:solidFill>
                  <a:srgbClr val="000000"/>
                </a:solidFill>
                <a:latin typeface="Times New Roman"/>
                <a:ea typeface="Times New Roman"/>
                <a:cs typeface="Times New Roman"/>
                <a:sym typeface="Times New Roman"/>
              </a:defRPr>
            </a:pPr>
          </a:p>
        </p:txBody>
      </p:sp>
      <p:sp>
        <p:nvSpPr>
          <p:cNvPr id="200" name="Shape 200"/>
          <p:cNvSpPr/>
          <p:nvPr/>
        </p:nvSpPr>
        <p:spPr>
          <a:xfrm>
            <a:off x="5423182" y="6003430"/>
            <a:ext cx="270935" cy="650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0" tIns="0" rIns="0" bIns="0"/>
          <a:lstStyle/>
          <a:p>
            <a:pPr lvl="0" algn="l" defTabSz="914400">
              <a:defRPr sz="4400">
                <a:solidFill>
                  <a:srgbClr val="000000"/>
                </a:solidFill>
                <a:latin typeface="Times New Roman"/>
                <a:ea typeface="Times New Roman"/>
                <a:cs typeface="Times New Roman"/>
                <a:sym typeface="Times New Roman"/>
              </a:defRPr>
            </a:pPr>
          </a:p>
        </p:txBody>
      </p:sp>
      <p:sp>
        <p:nvSpPr>
          <p:cNvPr id="201" name="Shape 201"/>
          <p:cNvSpPr/>
          <p:nvPr/>
        </p:nvSpPr>
        <p:spPr>
          <a:xfrm flipH="1">
            <a:off x="1977812" y="6053101"/>
            <a:ext cx="270935" cy="650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0" tIns="0" rIns="0" bIns="0"/>
          <a:lstStyle/>
          <a:p>
            <a:pPr lvl="0" algn="l" defTabSz="914400">
              <a:defRPr sz="4400">
                <a:solidFill>
                  <a:srgbClr val="000000"/>
                </a:solidFill>
                <a:latin typeface="Times New Roman"/>
                <a:ea typeface="Times New Roman"/>
                <a:cs typeface="Times New Roman"/>
                <a:sym typeface="Times New Roman"/>
              </a:defRPr>
            </a:pPr>
          </a:p>
        </p:txBody>
      </p:sp>
      <p:sp>
        <p:nvSpPr>
          <p:cNvPr id="202" name="Shape 202"/>
          <p:cNvSpPr/>
          <p:nvPr/>
        </p:nvSpPr>
        <p:spPr>
          <a:xfrm flipH="1" rot="16200000">
            <a:off x="2709333" y="6823003"/>
            <a:ext cx="1192108" cy="26551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12700">
            <a:solidFill/>
            <a:round/>
            <a:tailEnd type="triangle"/>
          </a:ln>
        </p:spPr>
        <p:txBody>
          <a:bodyPr lIns="0" tIns="0" rIns="0" bIns="0"/>
          <a:lstStyle/>
          <a:p>
            <a:pPr lvl="0" algn="l" defTabSz="914400">
              <a:defRPr sz="4400">
                <a:solidFill>
                  <a:srgbClr val="000000"/>
                </a:solidFill>
                <a:latin typeface="Times New Roman"/>
                <a:ea typeface="Times New Roman"/>
                <a:cs typeface="Times New Roman"/>
                <a:sym typeface="Times New Roman"/>
              </a:defRPr>
            </a:pPr>
          </a:p>
        </p:txBody>
      </p:sp>
      <p:grpSp>
        <p:nvGrpSpPr>
          <p:cNvPr id="205" name="Group 205"/>
          <p:cNvGrpSpPr/>
          <p:nvPr/>
        </p:nvGrpSpPr>
        <p:grpSpPr>
          <a:xfrm>
            <a:off x="7179733" y="5513492"/>
            <a:ext cx="3142829" cy="866990"/>
            <a:chOff x="0" y="0"/>
            <a:chExt cx="3142828" cy="866988"/>
          </a:xfrm>
        </p:grpSpPr>
        <p:sp>
          <p:nvSpPr>
            <p:cNvPr id="203" name="Shape 203"/>
            <p:cNvSpPr/>
            <p:nvPr/>
          </p:nvSpPr>
          <p:spPr>
            <a:xfrm>
              <a:off x="-1" y="0"/>
              <a:ext cx="3142830" cy="866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5" y="0"/>
                  </a:moveTo>
                  <a:cubicBezTo>
                    <a:pt x="333" y="0"/>
                    <a:pt x="0" y="1209"/>
                    <a:pt x="0" y="2700"/>
                  </a:cubicBezTo>
                  <a:lnTo>
                    <a:pt x="0" y="18900"/>
                  </a:lnTo>
                  <a:cubicBezTo>
                    <a:pt x="0" y="20391"/>
                    <a:pt x="333" y="21600"/>
                    <a:pt x="745" y="21600"/>
                  </a:cubicBezTo>
                  <a:lnTo>
                    <a:pt x="20855" y="21600"/>
                  </a:lnTo>
                  <a:cubicBezTo>
                    <a:pt x="21267" y="21600"/>
                    <a:pt x="21600" y="20391"/>
                    <a:pt x="21600" y="18900"/>
                  </a:cubicBezTo>
                  <a:lnTo>
                    <a:pt x="21600" y="2700"/>
                  </a:lnTo>
                  <a:cubicBezTo>
                    <a:pt x="21600" y="1209"/>
                    <a:pt x="21267" y="0"/>
                    <a:pt x="20855" y="0"/>
                  </a:cubicBezTo>
                  <a:close/>
                </a:path>
              </a:pathLst>
            </a:custGeom>
            <a:solidFill>
              <a:srgbClr val="FFFF66"/>
            </a:solidFill>
            <a:ln w="12700" cap="flat">
              <a:solidFill>
                <a:srgbClr val="000000"/>
              </a:solidFill>
              <a:prstDash val="solid"/>
              <a:round/>
            </a:ln>
            <a:effectLst/>
          </p:spPr>
          <p:txBody>
            <a:bodyPr wrap="square" lIns="0" tIns="0" rIns="0" bIns="0" numCol="1" anchor="ctr">
              <a:noAutofit/>
            </a:bodyPr>
            <a:lstStyle/>
            <a:p>
              <a:pPr lvl="0" defTabSz="650240">
                <a:defRPr sz="2400">
                  <a:solidFill>
                    <a:srgbClr val="000000"/>
                  </a:solidFill>
                  <a:latin typeface="Times New Roman"/>
                  <a:ea typeface="Times New Roman"/>
                  <a:cs typeface="Times New Roman"/>
                  <a:sym typeface="Times New Roman"/>
                </a:defRPr>
              </a:pPr>
            </a:p>
          </p:txBody>
        </p:sp>
        <p:sp>
          <p:nvSpPr>
            <p:cNvPr id="204" name="Shape 204"/>
            <p:cNvSpPr/>
            <p:nvPr/>
          </p:nvSpPr>
          <p:spPr>
            <a:xfrm>
              <a:off x="458837" y="239974"/>
              <a:ext cx="2225150" cy="387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2" tIns="65022" rIns="65022" bIns="65022" numCol="1" anchor="ctr">
              <a:spAutoFit/>
            </a:bodyPr>
            <a:lstStyle>
              <a:lvl1pPr defTabSz="650240">
                <a:defRPr sz="1800">
                  <a:solidFill>
                    <a:srgbClr val="000000"/>
                  </a:solidFill>
                  <a:latin typeface="Times New Roman"/>
                  <a:ea typeface="Times New Roman"/>
                  <a:cs typeface="Times New Roman"/>
                  <a:sym typeface="Times New Roman"/>
                </a:defRPr>
              </a:lvl1pPr>
            </a:lstStyle>
            <a:p>
              <a:pPr lvl="0"/>
              <a:r>
                <a:t>Fail Screening Process</a:t>
              </a:r>
            </a:p>
          </p:txBody>
        </p:sp>
      </p:grpSp>
      <p:sp>
        <p:nvSpPr>
          <p:cNvPr id="206" name="Shape 206"/>
          <p:cNvSpPr/>
          <p:nvPr/>
        </p:nvSpPr>
        <p:spPr>
          <a:xfrm>
            <a:off x="8046718" y="4666826"/>
            <a:ext cx="704429" cy="812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round/>
            <a:tailEnd type="triangle"/>
          </a:ln>
        </p:spPr>
        <p:txBody>
          <a:bodyPr lIns="0" tIns="0" rIns="0" bIns="0"/>
          <a:lstStyle/>
          <a:p>
            <a:pPr lvl="0" algn="l" defTabSz="914400">
              <a:defRPr sz="4400">
                <a:solidFill>
                  <a:srgbClr val="000000"/>
                </a:solidFill>
                <a:latin typeface="Times New Roman"/>
                <a:ea typeface="Times New Roman"/>
                <a:cs typeface="Times New Roman"/>
                <a:sym typeface="Times New Roman"/>
              </a:defRPr>
            </a:pPr>
          </a:p>
        </p:txBody>
      </p:sp>
      <p:sp>
        <p:nvSpPr>
          <p:cNvPr id="207" name="Shape 207"/>
          <p:cNvSpPr/>
          <p:nvPr/>
        </p:nvSpPr>
        <p:spPr>
          <a:xfrm>
            <a:off x="508000" y="381948"/>
            <a:ext cx="11988801" cy="230611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90000"/>
              </a:lnSpc>
              <a:defRPr cap="all" sz="6400"/>
            </a:lvl1pPr>
          </a:lstStyle>
          <a:p>
            <a:pPr lvl="0">
              <a:defRPr cap="none" sz="1800">
                <a:solidFill>
                  <a:srgbClr val="000000"/>
                </a:solidFill>
              </a:defRPr>
            </a:pPr>
            <a:r>
              <a:rPr cap="all" sz="6400">
                <a:solidFill>
                  <a:srgbClr val="606060"/>
                </a:solidFill>
              </a:rPr>
              <a:t>Recruitment sequence</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image36.png" descr="Slide1"/>
          <p:cNvPicPr/>
          <p:nvPr/>
        </p:nvPicPr>
        <p:blipFill>
          <a:blip r:embed="rId2">
            <a:extLst/>
          </a:blip>
          <a:stretch>
            <a:fillRect/>
          </a:stretch>
        </p:blipFill>
        <p:spPr>
          <a:xfrm>
            <a:off x="866986" y="325119"/>
            <a:ext cx="11812696" cy="9414935"/>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xfrm>
            <a:off x="508000" y="472541"/>
            <a:ext cx="11988800" cy="2306118"/>
          </a:xfrm>
          <a:prstGeom prst="rect">
            <a:avLst/>
          </a:prstGeom>
        </p:spPr>
        <p:txBody>
          <a:bodyPr/>
          <a:lstStyle/>
          <a:p>
            <a:pPr lvl="0">
              <a:defRPr cap="none" sz="1800">
                <a:solidFill>
                  <a:srgbClr val="000000"/>
                </a:solidFill>
              </a:defRPr>
            </a:pPr>
            <a:r>
              <a:rPr cap="all" sz="6400">
                <a:solidFill>
                  <a:srgbClr val="606060"/>
                </a:solidFill>
              </a:rPr>
              <a:t>results</a:t>
            </a:r>
          </a:p>
        </p:txBody>
      </p:sp>
      <p:sp>
        <p:nvSpPr>
          <p:cNvPr id="212" name="Shape 212"/>
          <p:cNvSpPr/>
          <p:nvPr>
            <p:ph type="body" idx="1"/>
          </p:nvPr>
        </p:nvSpPr>
        <p:spPr>
          <a:xfrm>
            <a:off x="508000" y="2573672"/>
            <a:ext cx="11988800" cy="6522170"/>
          </a:xfrm>
          <a:prstGeom prst="rect">
            <a:avLst/>
          </a:prstGeom>
        </p:spPr>
        <p:txBody>
          <a:bodyPr/>
          <a:lstStyle/>
          <a:p>
            <a:pPr lvl="0" marL="541476" indent="-541476" defTabSz="764438">
              <a:lnSpc>
                <a:spcPct val="150000"/>
              </a:lnSpc>
              <a:spcBef>
                <a:spcPts val="0"/>
              </a:spcBef>
              <a:buSzPct val="100000"/>
              <a:defRPr sz="1800">
                <a:solidFill>
                  <a:srgbClr val="000000"/>
                </a:solidFill>
              </a:defRPr>
            </a:pPr>
            <a:r>
              <a:rPr sz="2816">
                <a:solidFill>
                  <a:srgbClr val="535353"/>
                </a:solidFill>
              </a:rPr>
              <a:t>Retention rates were &gt;90% at 12-week follow-up </a:t>
            </a:r>
            <a:endParaRPr baseline="30290" sz="2288">
              <a:solidFill>
                <a:srgbClr val="535353"/>
              </a:solidFill>
            </a:endParaRPr>
          </a:p>
          <a:p>
            <a:pPr lvl="0" marL="541476" indent="-541476" defTabSz="764438">
              <a:lnSpc>
                <a:spcPct val="150000"/>
              </a:lnSpc>
              <a:spcBef>
                <a:spcPts val="0"/>
              </a:spcBef>
              <a:buSzPct val="100000"/>
              <a:defRPr sz="1800">
                <a:solidFill>
                  <a:srgbClr val="000000"/>
                </a:solidFill>
              </a:defRPr>
            </a:pPr>
            <a:r>
              <a:rPr sz="2816">
                <a:solidFill>
                  <a:srgbClr val="535353"/>
                </a:solidFill>
              </a:rPr>
              <a:t>Home-based HIV testing was an acceptable method of testing among these groups </a:t>
            </a:r>
            <a:endParaRPr sz="1584">
              <a:solidFill>
                <a:srgbClr val="535353"/>
              </a:solidFill>
            </a:endParaRPr>
          </a:p>
          <a:p>
            <a:pPr lvl="0" marL="541476" indent="-541476" defTabSz="764438">
              <a:lnSpc>
                <a:spcPct val="150000"/>
              </a:lnSpc>
              <a:spcBef>
                <a:spcPts val="0"/>
              </a:spcBef>
              <a:buSzPct val="100000"/>
              <a:defRPr sz="1800">
                <a:solidFill>
                  <a:srgbClr val="000000"/>
                </a:solidFill>
              </a:defRPr>
            </a:pPr>
            <a:r>
              <a:rPr sz="2816">
                <a:solidFill>
                  <a:srgbClr val="535353"/>
                </a:solidFill>
              </a:rPr>
              <a:t>Intervention differences</a:t>
            </a:r>
            <a:r>
              <a:rPr baseline="30310" sz="2816">
                <a:solidFill>
                  <a:srgbClr val="535353"/>
                </a:solidFill>
              </a:rPr>
              <a:t>10</a:t>
            </a:r>
            <a:r>
              <a:rPr sz="2816">
                <a:solidFill>
                  <a:srgbClr val="535353"/>
                </a:solidFill>
              </a:rPr>
              <a:t>: </a:t>
            </a:r>
            <a:endParaRPr sz="1584">
              <a:solidFill>
                <a:srgbClr val="535353"/>
              </a:solidFill>
            </a:endParaRPr>
          </a:p>
          <a:p>
            <a:pPr lvl="1" marL="618830" indent="-618830" defTabSz="764438">
              <a:lnSpc>
                <a:spcPct val="150000"/>
              </a:lnSpc>
              <a:spcBef>
                <a:spcPts val="0"/>
              </a:spcBef>
              <a:buSzPct val="100000"/>
              <a:defRPr sz="1800">
                <a:solidFill>
                  <a:srgbClr val="000000"/>
                </a:solidFill>
              </a:defRPr>
            </a:pPr>
            <a:r>
              <a:rPr sz="2816">
                <a:solidFill>
                  <a:srgbClr val="535353"/>
                </a:solidFill>
              </a:rPr>
              <a:t>Increased home HIV testing requests </a:t>
            </a:r>
            <a:endParaRPr sz="1584">
              <a:solidFill>
                <a:srgbClr val="535353"/>
              </a:solidFill>
            </a:endParaRPr>
          </a:p>
          <a:p>
            <a:pPr lvl="1" marL="618830" indent="-618830" defTabSz="764438">
              <a:lnSpc>
                <a:spcPct val="150000"/>
              </a:lnSpc>
              <a:spcBef>
                <a:spcPts val="0"/>
              </a:spcBef>
              <a:buSzPct val="100000"/>
              <a:defRPr sz="1800">
                <a:solidFill>
                  <a:srgbClr val="000000"/>
                </a:solidFill>
              </a:defRPr>
            </a:pPr>
            <a:r>
              <a:rPr sz="2816">
                <a:solidFill>
                  <a:srgbClr val="535353"/>
                </a:solidFill>
              </a:rPr>
              <a:t>Decreased unprotected sex among intervention group participants</a:t>
            </a:r>
            <a:endParaRPr sz="1584">
              <a:solidFill>
                <a:srgbClr val="535353"/>
              </a:solidFill>
            </a:endParaRPr>
          </a:p>
          <a:p>
            <a:pPr lvl="1" marL="618830" indent="-618830" defTabSz="764438">
              <a:lnSpc>
                <a:spcPct val="150000"/>
              </a:lnSpc>
              <a:spcBef>
                <a:spcPts val="0"/>
              </a:spcBef>
              <a:buSzPct val="100000"/>
              <a:defRPr sz="1800">
                <a:solidFill>
                  <a:srgbClr val="000000"/>
                </a:solidFill>
              </a:defRPr>
            </a:pPr>
            <a:r>
              <a:rPr sz="2816">
                <a:solidFill>
                  <a:srgbClr val="535353"/>
                </a:solidFill>
              </a:rPr>
              <a:t>Initial results suggestion intervention diffusion</a:t>
            </a:r>
            <a:endParaRPr sz="1584">
              <a:solidFill>
                <a:srgbClr val="535353"/>
              </a:solidFill>
            </a:endParaRPr>
          </a:p>
          <a:p>
            <a:pPr lvl="1" marL="618830" indent="-618830" defTabSz="764438">
              <a:lnSpc>
                <a:spcPct val="150000"/>
              </a:lnSpc>
              <a:spcBef>
                <a:spcPts val="0"/>
              </a:spcBef>
              <a:buSzPct val="100000"/>
              <a:defRPr sz="1800">
                <a:solidFill>
                  <a:srgbClr val="000000"/>
                </a:solidFill>
              </a:defRPr>
            </a:pPr>
            <a:r>
              <a:rPr sz="2816">
                <a:solidFill>
                  <a:srgbClr val="535353"/>
                </a:solidFill>
              </a:rPr>
              <a:t>Among intervention group, increased network growth associated with HIV prevention</a:t>
            </a:r>
            <a:endParaRPr sz="1584">
              <a:solidFill>
                <a:srgbClr val="535353"/>
              </a:solidFill>
            </a:endParaRPr>
          </a:p>
          <a:p>
            <a:pPr lvl="1" marL="618830" indent="-618830" defTabSz="764438">
              <a:lnSpc>
                <a:spcPct val="150000"/>
              </a:lnSpc>
              <a:spcBef>
                <a:spcPts val="0"/>
              </a:spcBef>
              <a:buSzPct val="100000"/>
              <a:defRPr sz="1800">
                <a:solidFill>
                  <a:srgbClr val="000000"/>
                </a:solidFill>
              </a:defRPr>
            </a:pPr>
            <a:r>
              <a:rPr sz="2816">
                <a:solidFill>
                  <a:srgbClr val="535353"/>
                </a:solidFill>
              </a:rPr>
              <a:t>Established initial standards for use of social mHealth in HIV prevention research </a:t>
            </a:r>
            <a:r>
              <a:rPr baseline="30310" sz="2816">
                <a:solidFill>
                  <a:srgbClr val="535353"/>
                </a:solidFill>
              </a:rPr>
              <a:t>11</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lvl="0">
              <a:defRPr cap="none" sz="1800">
                <a:solidFill>
                  <a:srgbClr val="000000"/>
                </a:solidFill>
              </a:defRPr>
            </a:pPr>
            <a:r>
              <a:rPr cap="all" sz="6400">
                <a:solidFill>
                  <a:srgbClr val="606060"/>
                </a:solidFill>
              </a:rPr>
              <a:t>results</a:t>
            </a:r>
          </a:p>
        </p:txBody>
      </p:sp>
      <p:sp>
        <p:nvSpPr>
          <p:cNvPr id="215" name="Shape 215"/>
          <p:cNvSpPr/>
          <p:nvPr>
            <p:ph type="body" idx="1"/>
          </p:nvPr>
        </p:nvSpPr>
        <p:spPr>
          <a:prstGeom prst="rect">
            <a:avLst/>
          </a:prstGeom>
        </p:spPr>
        <p:txBody>
          <a:bodyPr/>
          <a:lstStyle/>
          <a:p>
            <a:pPr lvl="0" marL="646889" indent="-646889" defTabSz="859536">
              <a:lnSpc>
                <a:spcPct val="150000"/>
              </a:lnSpc>
              <a:spcBef>
                <a:spcPts val="0"/>
              </a:spcBef>
              <a:buSzPct val="100000"/>
              <a:defRPr sz="1800">
                <a:solidFill>
                  <a:srgbClr val="000000"/>
                </a:solidFill>
              </a:defRPr>
            </a:pPr>
            <a:r>
              <a:rPr b="1" sz="3196">
                <a:solidFill>
                  <a:srgbClr val="535353"/>
                </a:solidFill>
                <a:latin typeface="Gill Sans SemiBold"/>
                <a:ea typeface="Gill Sans SemiBold"/>
                <a:cs typeface="Gill Sans SemiBold"/>
                <a:sym typeface="Gill Sans SemiBold"/>
              </a:rPr>
              <a:t>Feasible</a:t>
            </a:r>
            <a:r>
              <a:rPr sz="3196">
                <a:solidFill>
                  <a:srgbClr val="535353"/>
                </a:solidFill>
                <a:latin typeface="Gill Sans SemiBold"/>
                <a:ea typeface="Gill Sans SemiBold"/>
                <a:cs typeface="Gill Sans SemiBold"/>
                <a:sym typeface="Gill Sans SemiBold"/>
              </a:rPr>
              <a:t> to recruit/train minority MSM peer leaders </a:t>
            </a:r>
            <a:r>
              <a:rPr baseline="30497" sz="3196">
                <a:solidFill>
                  <a:srgbClr val="535353"/>
                </a:solidFill>
                <a:latin typeface="Gill Sans SemiBold"/>
                <a:ea typeface="Gill Sans SemiBold"/>
                <a:cs typeface="Gill Sans SemiBold"/>
                <a:sym typeface="Gill Sans SemiBold"/>
              </a:rPr>
              <a:t>1,2</a:t>
            </a:r>
            <a:r>
              <a:rPr sz="3196">
                <a:solidFill>
                  <a:srgbClr val="535353"/>
                </a:solidFill>
                <a:latin typeface="Gill Sans SemiBold"/>
                <a:ea typeface="Gill Sans SemiBold"/>
                <a:cs typeface="Gill Sans SemiBold"/>
                <a:sym typeface="Gill Sans SemiBold"/>
              </a:rPr>
              <a:t> </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0"/>
              </a:spcBef>
              <a:buSzPct val="100000"/>
              <a:defRPr sz="1800">
                <a:solidFill>
                  <a:srgbClr val="000000"/>
                </a:solidFill>
              </a:defRPr>
            </a:pPr>
            <a:r>
              <a:rPr b="1" sz="3196">
                <a:solidFill>
                  <a:srgbClr val="535353"/>
                </a:solidFill>
                <a:latin typeface="Gill Sans SemiBold"/>
                <a:ea typeface="Gill Sans SemiBold"/>
                <a:cs typeface="Gill Sans SemiBold"/>
                <a:sym typeface="Gill Sans SemiBold"/>
              </a:rPr>
              <a:t>Feasible</a:t>
            </a:r>
            <a:r>
              <a:rPr sz="3196">
                <a:solidFill>
                  <a:srgbClr val="535353"/>
                </a:solidFill>
                <a:latin typeface="Gill Sans SemiBold"/>
                <a:ea typeface="Gill Sans SemiBold"/>
                <a:cs typeface="Gill Sans SemiBold"/>
                <a:sym typeface="Gill Sans SemiBold"/>
              </a:rPr>
              <a:t> to recruit minority MSM participants </a:t>
            </a:r>
            <a:r>
              <a:rPr baseline="30497" sz="3196">
                <a:solidFill>
                  <a:srgbClr val="535353"/>
                </a:solidFill>
                <a:latin typeface="Gill Sans SemiBold"/>
                <a:ea typeface="Gill Sans SemiBold"/>
                <a:cs typeface="Gill Sans SemiBold"/>
                <a:sym typeface="Gill Sans SemiBold"/>
              </a:rPr>
              <a:t>3</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AA MSM less likely to engage in unprotected receptive anal intercourse compared to Latino MSM </a:t>
            </a:r>
            <a:r>
              <a:rPr baseline="30497" sz="3196">
                <a:solidFill>
                  <a:srgbClr val="535353"/>
                </a:solidFill>
                <a:latin typeface="Gill Sans SemiBold"/>
                <a:ea typeface="Gill Sans SemiBold"/>
                <a:cs typeface="Gill Sans SemiBold"/>
                <a:sym typeface="Gill Sans SemiBold"/>
              </a:rPr>
              <a:t>4</a:t>
            </a:r>
            <a:r>
              <a:rPr sz="3196">
                <a:solidFill>
                  <a:srgbClr val="535353"/>
                </a:solidFill>
                <a:latin typeface="Gill Sans SemiBold"/>
                <a:ea typeface="Gill Sans SemiBold"/>
                <a:cs typeface="Gill Sans SemiBold"/>
                <a:sym typeface="Gill Sans SemiBold"/>
              </a:rPr>
              <a:t>  </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40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Number of partners met on social networks associated with:</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40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1) exchanged sex</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40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2) number of new partners,</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40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3) number of male sex partners,</a:t>
            </a:r>
            <a:endParaRPr sz="1692">
              <a:solidFill>
                <a:srgbClr val="535353"/>
              </a:solidFill>
              <a:latin typeface="Gill Sans SemiBold"/>
              <a:ea typeface="Gill Sans SemiBold"/>
              <a:cs typeface="Gill Sans SemiBold"/>
              <a:sym typeface="Gill Sans SemiBold"/>
            </a:endParaRPr>
          </a:p>
          <a:p>
            <a:pPr lvl="0" marL="646889" indent="-646889" defTabSz="859536">
              <a:lnSpc>
                <a:spcPct val="150000"/>
              </a:lnSpc>
              <a:spcBef>
                <a:spcPts val="400"/>
              </a:spcBef>
              <a:buSzPct val="100000"/>
              <a:defRPr sz="1800">
                <a:solidFill>
                  <a:srgbClr val="000000"/>
                </a:solidFill>
              </a:defRPr>
            </a:pPr>
            <a:r>
              <a:rPr sz="3196">
                <a:solidFill>
                  <a:srgbClr val="535353"/>
                </a:solidFill>
                <a:latin typeface="Gill Sans SemiBold"/>
                <a:ea typeface="Gill Sans SemiBold"/>
                <a:cs typeface="Gill Sans SemiBold"/>
                <a:sym typeface="Gill Sans SemiBold"/>
              </a:rPr>
              <a:t>4) frequency of engaging in oral sex </a:t>
            </a:r>
            <a:r>
              <a:rPr baseline="30497" sz="3196">
                <a:solidFill>
                  <a:srgbClr val="535353"/>
                </a:solidFill>
                <a:latin typeface="Gill Sans SemiBold"/>
                <a:ea typeface="Gill Sans SemiBold"/>
                <a:cs typeface="Gill Sans SemiBold"/>
                <a:sym typeface="Gill Sans SemiBold"/>
              </a:rPr>
              <a:t>5</a:t>
            </a:r>
            <a:r>
              <a:rPr sz="3196">
                <a:solidFill>
                  <a:srgbClr val="535353"/>
                </a:solidFill>
                <a:latin typeface="Gill Sans SemiBold"/>
                <a:ea typeface="Gill Sans SemiBold"/>
                <a:cs typeface="Gill Sans SemiBold"/>
                <a:sym typeface="Gill Sans SemiBold"/>
              </a:rPr>
              <a:t> </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p>
            <a:pPr lvl="0">
              <a:defRPr cap="none" sz="1800">
                <a:solidFill>
                  <a:srgbClr val="000000"/>
                </a:solidFill>
              </a:defRPr>
            </a:pPr>
            <a:r>
              <a:rPr cap="all" sz="6400">
                <a:solidFill>
                  <a:srgbClr val="606060"/>
                </a:solidFill>
              </a:rPr>
              <a:t>Results</a:t>
            </a:r>
          </a:p>
        </p:txBody>
      </p:sp>
      <p:sp>
        <p:nvSpPr>
          <p:cNvPr id="218" name="Shape 218"/>
          <p:cNvSpPr/>
          <p:nvPr>
            <p:ph type="body" idx="1"/>
          </p:nvPr>
        </p:nvSpPr>
        <p:spPr>
          <a:prstGeom prst="rect">
            <a:avLst/>
          </a:prstGeom>
        </p:spPr>
        <p:txBody>
          <a:bodyPr/>
          <a:lstStyle/>
          <a:p>
            <a:pPr lvl="0" marL="654580" indent="-654580" defTabSz="896111">
              <a:lnSpc>
                <a:spcPct val="150000"/>
              </a:lnSpc>
              <a:spcBef>
                <a:spcPts val="0"/>
              </a:spcBef>
              <a:buSzPct val="100000"/>
              <a:defRPr sz="1800">
                <a:solidFill>
                  <a:srgbClr val="000000"/>
                </a:solidFill>
              </a:defRPr>
            </a:pPr>
            <a:r>
              <a:rPr sz="3300">
                <a:solidFill>
                  <a:srgbClr val="535353"/>
                </a:solidFill>
              </a:rPr>
              <a:t>High rates of stimulant drug use among the sample</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b="1" sz="3300">
                <a:solidFill>
                  <a:srgbClr val="535353"/>
                </a:solidFill>
              </a:rPr>
              <a:t>&gt; 1/3 used social networks to seek sex </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sz="3300">
                <a:solidFill>
                  <a:srgbClr val="535353"/>
                </a:solidFill>
              </a:rPr>
              <a:t>more likely to have used methamphetamines in the past 12 months </a:t>
            </a:r>
            <a:r>
              <a:rPr baseline="30559" sz="3300">
                <a:solidFill>
                  <a:srgbClr val="535353"/>
                </a:solidFill>
              </a:rPr>
              <a:t>6</a:t>
            </a:r>
            <a:r>
              <a:rPr sz="3300">
                <a:solidFill>
                  <a:srgbClr val="535353"/>
                </a:solidFill>
              </a:rPr>
              <a:t> </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sz="3300">
                <a:solidFill>
                  <a:srgbClr val="535353"/>
                </a:solidFill>
              </a:rPr>
              <a:t>Participants were highly engaged and shared personal information</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sz="3300">
                <a:solidFill>
                  <a:srgbClr val="535353"/>
                </a:solidFill>
              </a:rPr>
              <a:t>HIV prevention discussions increased over study, demonstrating effectiveness</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sz="3300">
                <a:solidFill>
                  <a:srgbClr val="535353"/>
                </a:solidFill>
              </a:rPr>
              <a:t>Conversation associated with &gt; HIV testing requests</a:t>
            </a:r>
            <a:endParaRPr>
              <a:solidFill>
                <a:srgbClr val="535353"/>
              </a:solidFill>
            </a:endParaRPr>
          </a:p>
          <a:p>
            <a:pPr lvl="0" marL="654580" indent="-654580" defTabSz="896111">
              <a:lnSpc>
                <a:spcPct val="150000"/>
              </a:lnSpc>
              <a:spcBef>
                <a:spcPts val="0"/>
              </a:spcBef>
              <a:buSzPct val="100000"/>
              <a:defRPr sz="1800">
                <a:solidFill>
                  <a:srgbClr val="000000"/>
                </a:solidFill>
              </a:defRPr>
            </a:pPr>
            <a:r>
              <a:rPr sz="3300">
                <a:solidFill>
                  <a:srgbClr val="535353"/>
                </a:solidFill>
              </a:rPr>
              <a:t>Social networking can be a tool for mixed (qualitative and quantitative) methods </a:t>
            </a:r>
            <a:r>
              <a:rPr baseline="30559" sz="3300">
                <a:solidFill>
                  <a:srgbClr val="535353"/>
                </a:solidFill>
              </a:rPr>
              <a:t>7,8</a:t>
            </a:r>
            <a:r>
              <a:rPr sz="3300">
                <a:solidFill>
                  <a:srgbClr val="535353"/>
                </a:solidFill>
              </a:rPr>
              <a:t> </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 name="Group 72"/>
          <p:cNvGrpSpPr/>
          <p:nvPr/>
        </p:nvGrpSpPr>
        <p:grpSpPr>
          <a:xfrm>
            <a:off x="495300" y="1092200"/>
            <a:ext cx="12014200" cy="6007100"/>
            <a:chOff x="0" y="0"/>
            <a:chExt cx="12014200" cy="6007100"/>
          </a:xfrm>
        </p:grpSpPr>
        <p:pic>
          <p:nvPicPr>
            <p:cNvPr id="70" name="image6.tif"/>
            <p:cNvPicPr/>
            <p:nvPr/>
          </p:nvPicPr>
          <p:blipFill>
            <a:blip r:embed="rId3">
              <a:extLst/>
            </a:blip>
            <a:srcRect l="0" t="4090" r="0" b="4090"/>
            <a:stretch>
              <a:fillRect/>
            </a:stretch>
          </p:blipFill>
          <p:spPr>
            <a:xfrm>
              <a:off x="127000" y="88900"/>
              <a:ext cx="11760200" cy="5676900"/>
            </a:xfrm>
            <a:prstGeom prst="rect">
              <a:avLst/>
            </a:prstGeom>
            <a:ln w="12700" cap="flat">
              <a:noFill/>
              <a:miter lim="400000"/>
            </a:ln>
            <a:effectLst/>
          </p:spPr>
        </p:pic>
        <p:pic>
          <p:nvPicPr>
            <p:cNvPr id="71" name="image7.png"/>
            <p:cNvPicPr/>
            <p:nvPr/>
          </p:nvPicPr>
          <p:blipFill>
            <a:blip r:embed="rId4">
              <a:extLst/>
            </a:blip>
            <a:stretch>
              <a:fillRect/>
            </a:stretch>
          </p:blipFill>
          <p:spPr>
            <a:xfrm>
              <a:off x="0" y="0"/>
              <a:ext cx="12014200" cy="6007100"/>
            </a:xfrm>
            <a:prstGeom prst="rect">
              <a:avLst/>
            </a:prstGeom>
            <a:ln w="12700" cap="flat">
              <a:noFill/>
              <a:miter lim="400000"/>
            </a:ln>
            <a:effectLst/>
          </p:spPr>
        </p:pic>
      </p:grpSp>
      <p:sp>
        <p:nvSpPr>
          <p:cNvPr id="73" name="Shape 73"/>
          <p:cNvSpPr/>
          <p:nvPr/>
        </p:nvSpPr>
        <p:spPr>
          <a:xfrm>
            <a:off x="3678721" y="8375649"/>
            <a:ext cx="56473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latin typeface="Gill Sans"/>
                <a:ea typeface="Gill Sans"/>
                <a:cs typeface="Gill Sans"/>
                <a:sym typeface="Gill Sans"/>
                <a:hlinkClick r:id="rId5" invalidUrl="" action="" tgtFrame="" tooltip="" history="1" highlightClick="0" endSnd="0"/>
              </a:defRPr>
            </a:lvl1pPr>
          </a:lstStyle>
          <a:p>
            <a:pPr lvl="0">
              <a:defRPr sz="1800"/>
            </a:pPr>
            <a:r>
              <a:rPr sz="3600">
                <a:hlinkClick r:id="rId5" invalidUrl="" action="" tgtFrame="" tooltip="" history="1" highlightClick="0" endSnd="0"/>
              </a:rPr>
              <a:t>https://youtu.be/sZk4vqYd7-Y</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image37.png"/>
          <p:cNvPicPr/>
          <p:nvPr/>
        </p:nvPicPr>
        <p:blipFill>
          <a:blip r:embed="rId2">
            <a:extLst/>
          </a:blip>
          <a:stretch>
            <a:fillRect/>
          </a:stretch>
        </p:blipFill>
        <p:spPr>
          <a:xfrm>
            <a:off x="1187590" y="259644"/>
            <a:ext cx="11270829" cy="9277210"/>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image38.png" descr="Slide1.tif"/>
          <p:cNvPicPr/>
          <p:nvPr/>
        </p:nvPicPr>
        <p:blipFill>
          <a:blip r:embed="rId2">
            <a:extLst/>
          </a:blip>
          <a:stretch>
            <a:fillRect/>
          </a:stretch>
        </p:blipFill>
        <p:spPr>
          <a:xfrm>
            <a:off x="-2" y="-2"/>
            <a:ext cx="13004803" cy="9753602"/>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image39.png"/>
          <p:cNvPicPr/>
          <p:nvPr/>
        </p:nvPicPr>
        <p:blipFill>
          <a:blip r:embed="rId2">
            <a:extLst/>
          </a:blip>
          <a:stretch>
            <a:fillRect/>
          </a:stretch>
        </p:blipFill>
        <p:spPr>
          <a:xfrm>
            <a:off x="11379200" y="8236373"/>
            <a:ext cx="1300481" cy="1300482"/>
          </a:xfrm>
          <a:prstGeom prst="rect">
            <a:avLst/>
          </a:prstGeom>
          <a:ln w="12700">
            <a:miter lim="400000"/>
          </a:ln>
        </p:spPr>
      </p:pic>
      <p:sp>
        <p:nvSpPr>
          <p:cNvPr id="225" name="Shape 225"/>
          <p:cNvSpPr/>
          <p:nvPr>
            <p:ph type="body" idx="1"/>
          </p:nvPr>
        </p:nvSpPr>
        <p:spPr>
          <a:xfrm>
            <a:off x="508000" y="2702458"/>
            <a:ext cx="11988800" cy="2070274"/>
          </a:xfrm>
          <a:prstGeom prst="rect">
            <a:avLst/>
          </a:prstGeom>
        </p:spPr>
        <p:txBody>
          <a:bodyPr/>
          <a:lstStyle/>
          <a:p>
            <a:pPr lvl="1" marL="786491" indent="-786491" defTabSz="914400">
              <a:lnSpc>
                <a:spcPct val="150000"/>
              </a:lnSpc>
              <a:spcBef>
                <a:spcPts val="0"/>
              </a:spcBef>
              <a:buSzPct val="100000"/>
              <a:buChar char="–"/>
              <a:defRPr sz="1800">
                <a:solidFill>
                  <a:srgbClr val="000000"/>
                </a:solidFill>
              </a:defRPr>
            </a:pPr>
            <a:r>
              <a:rPr sz="3400">
                <a:solidFill>
                  <a:srgbClr val="535353"/>
                </a:solidFill>
              </a:rPr>
              <a:t>HOPE participants contacted friends	</a:t>
            </a:r>
            <a:endParaRPr>
              <a:solidFill>
                <a:srgbClr val="535353"/>
              </a:solidFill>
            </a:endParaRPr>
          </a:p>
          <a:p>
            <a:pPr lvl="1" marL="786491" indent="-786491" defTabSz="914400">
              <a:lnSpc>
                <a:spcPct val="150000"/>
              </a:lnSpc>
              <a:spcBef>
                <a:spcPts val="0"/>
              </a:spcBef>
              <a:buSzPct val="100000"/>
              <a:buChar char="–"/>
              <a:defRPr sz="1800">
                <a:solidFill>
                  <a:srgbClr val="000000"/>
                </a:solidFill>
              </a:defRPr>
            </a:pPr>
            <a:r>
              <a:rPr sz="3400">
                <a:solidFill>
                  <a:srgbClr val="535353"/>
                </a:solidFill>
              </a:rPr>
              <a:t>Friends completed a survey	</a:t>
            </a:r>
          </a:p>
        </p:txBody>
      </p:sp>
      <p:pic>
        <p:nvPicPr>
          <p:cNvPr id="226" name="image40.png"/>
          <p:cNvPicPr/>
          <p:nvPr/>
        </p:nvPicPr>
        <p:blipFill>
          <a:blip r:embed="rId3">
            <a:extLst/>
          </a:blip>
          <a:stretch>
            <a:fillRect/>
          </a:stretch>
        </p:blipFill>
        <p:spPr>
          <a:xfrm>
            <a:off x="4118185" y="4768425"/>
            <a:ext cx="4443309" cy="4118190"/>
          </a:xfrm>
          <a:prstGeom prst="rect">
            <a:avLst/>
          </a:prstGeom>
          <a:ln w="12700">
            <a:miter lim="400000"/>
          </a:ln>
        </p:spPr>
      </p:pic>
      <p:sp>
        <p:nvSpPr>
          <p:cNvPr id="227" name="Shape 227"/>
          <p:cNvSpPr/>
          <p:nvPr/>
        </p:nvSpPr>
        <p:spPr>
          <a:xfrm>
            <a:off x="508000" y="510641"/>
            <a:ext cx="11988800" cy="230611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l">
              <a:lnSpc>
                <a:spcPct val="90000"/>
              </a:lnSpc>
              <a:defRPr cap="all" sz="6400"/>
            </a:lvl1pPr>
          </a:lstStyle>
          <a:p>
            <a:pPr lvl="0">
              <a:defRPr cap="none" sz="1800">
                <a:solidFill>
                  <a:srgbClr val="000000"/>
                </a:solidFill>
              </a:defRPr>
            </a:pPr>
            <a:r>
              <a:rPr cap="all" sz="6400">
                <a:solidFill>
                  <a:srgbClr val="606060"/>
                </a:solidFill>
              </a:rPr>
              <a:t>online social network diffusion</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image41.png"/>
          <p:cNvPicPr/>
          <p:nvPr/>
        </p:nvPicPr>
        <p:blipFill>
          <a:blip r:embed="rId2">
            <a:extLst/>
          </a:blip>
          <a:stretch>
            <a:fillRect/>
          </a:stretch>
        </p:blipFill>
        <p:spPr>
          <a:xfrm>
            <a:off x="-722489" y="-541868"/>
            <a:ext cx="14449779" cy="10837335"/>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p:nvPr>
        </p:nvSpPr>
        <p:spPr>
          <a:prstGeom prst="rect">
            <a:avLst/>
          </a:prstGeom>
        </p:spPr>
        <p:txBody>
          <a:bodyPr/>
          <a:lstStyle/>
          <a:p>
            <a:pPr lvl="0">
              <a:defRPr cap="none" sz="1800">
                <a:solidFill>
                  <a:srgbClr val="000000"/>
                </a:solidFill>
              </a:defRPr>
            </a:pPr>
            <a:r>
              <a:rPr cap="all" sz="6400">
                <a:solidFill>
                  <a:srgbClr val="606060"/>
                </a:solidFill>
              </a:rPr>
              <a:t>conclusion</a:t>
            </a:r>
          </a:p>
        </p:txBody>
      </p:sp>
      <p:sp>
        <p:nvSpPr>
          <p:cNvPr id="232" name="Shape 232"/>
          <p:cNvSpPr/>
          <p:nvPr>
            <p:ph type="body" idx="1"/>
          </p:nvPr>
        </p:nvSpPr>
        <p:spPr>
          <a:prstGeom prst="rect">
            <a:avLst/>
          </a:prstGeom>
        </p:spPr>
        <p:txBody>
          <a:bodyPr/>
          <a:lstStyle/>
          <a:p>
            <a:pPr lvl="0" marL="688180" indent="-688180" defTabSz="914400">
              <a:lnSpc>
                <a:spcPct val="150000"/>
              </a:lnSpc>
              <a:spcBef>
                <a:spcPts val="0"/>
              </a:spcBef>
              <a:buSzPct val="100000"/>
              <a:defRPr sz="1800">
                <a:solidFill>
                  <a:srgbClr val="000000"/>
                </a:solidFill>
              </a:defRPr>
            </a:pPr>
            <a:r>
              <a:rPr sz="3400">
                <a:solidFill>
                  <a:srgbClr val="535353"/>
                </a:solidFill>
              </a:rPr>
              <a:t>Technologies increasingly being used for behavioral and mental health </a:t>
            </a:r>
            <a:endParaRPr>
              <a:solidFill>
                <a:srgbClr val="535353"/>
              </a:solidFill>
            </a:endParaRPr>
          </a:p>
          <a:p>
            <a:pPr lvl="0" marL="688180" indent="-688180" defTabSz="914400">
              <a:lnSpc>
                <a:spcPct val="150000"/>
              </a:lnSpc>
              <a:spcBef>
                <a:spcPts val="0"/>
              </a:spcBef>
              <a:buSzPct val="100000"/>
              <a:defRPr sz="1800">
                <a:solidFill>
                  <a:srgbClr val="000000"/>
                </a:solidFill>
              </a:defRPr>
            </a:pPr>
            <a:r>
              <a:rPr sz="3400">
                <a:solidFill>
                  <a:srgbClr val="535353"/>
                </a:solidFill>
              </a:rPr>
              <a:t>HOPE is an example of an evidenced-based approach for applying new technologies</a:t>
            </a:r>
            <a:endParaRPr>
              <a:solidFill>
                <a:srgbClr val="535353"/>
              </a:solidFill>
            </a:endParaRPr>
          </a:p>
          <a:p>
            <a:pPr lvl="1" marL="904874" indent="-485774" defTabSz="914400">
              <a:lnSpc>
                <a:spcPct val="150000"/>
              </a:lnSpc>
              <a:spcBef>
                <a:spcPts val="0"/>
              </a:spcBef>
              <a:buSzPct val="100000"/>
              <a:defRPr sz="1800">
                <a:solidFill>
                  <a:srgbClr val="000000"/>
                </a:solidFill>
              </a:defRPr>
            </a:pPr>
            <a:r>
              <a:rPr sz="2400">
                <a:solidFill>
                  <a:srgbClr val="535353"/>
                </a:solidFill>
              </a:rPr>
              <a:t>Chronic opioid therapy</a:t>
            </a:r>
            <a:endParaRPr>
              <a:solidFill>
                <a:srgbClr val="535353"/>
              </a:solidFill>
            </a:endParaRPr>
          </a:p>
          <a:p>
            <a:pPr lvl="1" marL="985837" indent="-566737" defTabSz="914400">
              <a:lnSpc>
                <a:spcPct val="150000"/>
              </a:lnSpc>
              <a:spcBef>
                <a:spcPts val="0"/>
              </a:spcBef>
              <a:buSzPct val="100000"/>
              <a:defRPr sz="1800">
                <a:solidFill>
                  <a:srgbClr val="000000"/>
                </a:solidFill>
              </a:defRPr>
            </a:pPr>
            <a:r>
              <a:rPr sz="2800">
                <a:solidFill>
                  <a:srgbClr val="535353"/>
                </a:solidFill>
              </a:rPr>
              <a:t>Room for innovation and improvement in this growing area</a:t>
            </a:r>
            <a:endParaRPr>
              <a:solidFill>
                <a:srgbClr val="535353"/>
              </a:solidFill>
            </a:endParaRPr>
          </a:p>
          <a:p>
            <a:pPr lvl="2" marL="1022350" indent="-622300" defTabSz="914400">
              <a:lnSpc>
                <a:spcPct val="150000"/>
              </a:lnSpc>
              <a:spcBef>
                <a:spcPts val="0"/>
              </a:spcBef>
              <a:buSzPct val="100000"/>
              <a:defRPr sz="1800">
                <a:solidFill>
                  <a:srgbClr val="000000"/>
                </a:solidFill>
              </a:defRPr>
            </a:pPr>
            <a:r>
              <a:rPr sz="2800">
                <a:solidFill>
                  <a:srgbClr val="535353"/>
                </a:solidFill>
              </a:rPr>
              <a:t>Devices</a:t>
            </a:r>
            <a:endParaRPr>
              <a:solidFill>
                <a:srgbClr val="535353"/>
              </a:solidFill>
            </a:endParaRPr>
          </a:p>
          <a:p>
            <a:pPr lvl="2" marL="1022350" indent="-622300" defTabSz="914400">
              <a:lnSpc>
                <a:spcPct val="150000"/>
              </a:lnSpc>
              <a:spcBef>
                <a:spcPts val="0"/>
              </a:spcBef>
              <a:buSzPct val="100000"/>
              <a:defRPr sz="1800">
                <a:solidFill>
                  <a:srgbClr val="000000"/>
                </a:solidFill>
              </a:defRPr>
            </a:pPr>
            <a:r>
              <a:rPr sz="2800">
                <a:solidFill>
                  <a:srgbClr val="535353"/>
                </a:solidFill>
              </a:rPr>
              <a:t>Validity</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pasted-image.tif"/>
          <p:cNvPicPr/>
          <p:nvPr/>
        </p:nvPicPr>
        <p:blipFill>
          <a:blip r:embed="rId2">
            <a:extLst/>
          </a:blip>
          <a:stretch>
            <a:fillRect/>
          </a:stretch>
        </p:blipFill>
        <p:spPr>
          <a:xfrm>
            <a:off x="4652412" y="711050"/>
            <a:ext cx="8013701" cy="7899401"/>
          </a:xfrm>
          <a:prstGeom prst="rect">
            <a:avLst/>
          </a:prstGeom>
          <a:ln w="12700">
            <a:miter lim="400000"/>
          </a:ln>
        </p:spPr>
      </p:pic>
      <p:sp>
        <p:nvSpPr>
          <p:cNvPr id="235" name="Shape 235"/>
          <p:cNvSpPr/>
          <p:nvPr/>
        </p:nvSpPr>
        <p:spPr>
          <a:xfrm>
            <a:off x="382200" y="2314879"/>
            <a:ext cx="4376441" cy="218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606060"/>
                </a:solidFill>
              </a:rPr>
              <a:t>BlackBoxPhd and</a:t>
            </a:r>
            <a:endParaRPr sz="3600">
              <a:solidFill>
                <a:srgbClr val="606060"/>
              </a:solidFill>
            </a:endParaRPr>
          </a:p>
          <a:p>
            <a:pPr lvl="0">
              <a:defRPr sz="1800">
                <a:solidFill>
                  <a:srgbClr val="000000"/>
                </a:solidFill>
              </a:defRPr>
            </a:pPr>
            <a:r>
              <a:rPr sz="3600">
                <a:solidFill>
                  <a:srgbClr val="606060"/>
                </a:solidFill>
              </a:rPr>
              <a:t>Community Education </a:t>
            </a:r>
            <a:endParaRPr sz="3600">
              <a:solidFill>
                <a:srgbClr val="606060"/>
              </a:solidFill>
            </a:endParaRPr>
          </a:p>
          <a:p>
            <a:pPr lvl="0">
              <a:defRPr sz="1800">
                <a:solidFill>
                  <a:srgbClr val="000000"/>
                </a:solidFill>
              </a:defRPr>
            </a:pPr>
            <a:r>
              <a:rPr sz="3600">
                <a:solidFill>
                  <a:srgbClr val="606060"/>
                </a:solidFill>
              </a:rPr>
              <a:t>About</a:t>
            </a:r>
            <a:endParaRPr sz="3600">
              <a:solidFill>
                <a:srgbClr val="606060"/>
              </a:solidFill>
            </a:endParaRPr>
          </a:p>
          <a:p>
            <a:pPr lvl="0">
              <a:defRPr sz="1800">
                <a:solidFill>
                  <a:srgbClr val="000000"/>
                </a:solidFill>
              </a:defRPr>
            </a:pPr>
            <a:r>
              <a:rPr sz="3600">
                <a:solidFill>
                  <a:srgbClr val="606060"/>
                </a:solidFill>
              </a:rPr>
              <a:t>Current Research</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Num" sz="quarter" idx="4294967295"/>
          </p:nvPr>
        </p:nvSpPr>
        <p:spPr>
          <a:xfrm>
            <a:off x="12232085" y="9099150"/>
            <a:ext cx="388753" cy="1728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286258">
              <a:defRPr sz="588">
                <a:solidFill>
                  <a:srgbClr val="808080"/>
                </a:solidFill>
                <a:latin typeface="Gill Sans"/>
                <a:ea typeface="Gill Sans"/>
                <a:cs typeface="Gill Sans"/>
                <a:sym typeface="Gill Sans"/>
              </a:defRPr>
            </a:lvl1pPr>
          </a:lstStyle>
          <a:p>
            <a:pPr lvl="0">
              <a:defRPr sz="1800">
                <a:solidFill>
                  <a:srgbClr val="000000"/>
                </a:solidFill>
              </a:defRPr>
            </a:pPr>
            <a:fld id="{86CB4B4D-7CA3-9044-876B-883B54F8677D}" type="slidenum">
              <a:rPr sz="588">
                <a:solidFill>
                  <a:srgbClr val="808080"/>
                </a:solidFill>
              </a:rPr>
            </a:fld>
          </a:p>
        </p:txBody>
      </p:sp>
      <p:sp>
        <p:nvSpPr>
          <p:cNvPr id="238" name="Shape 238"/>
          <p:cNvSpPr/>
          <p:nvPr/>
        </p:nvSpPr>
        <p:spPr>
          <a:xfrm>
            <a:off x="1164385" y="1236159"/>
            <a:ext cx="10628693" cy="744568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lvl="0" defTabSz="457200">
              <a:defRPr sz="1800">
                <a:solidFill>
                  <a:srgbClr val="000000"/>
                </a:solidFill>
              </a:defRPr>
            </a:pPr>
            <a:r>
              <a:rPr i="1" sz="4800">
                <a:solidFill>
                  <a:srgbClr val="A7A7A7"/>
                </a:solidFill>
                <a:latin typeface="Arial"/>
                <a:ea typeface="Arial"/>
                <a:cs typeface="Arial"/>
                <a:sym typeface="Arial"/>
              </a:rPr>
              <a:t>research • partnerships • sponsorships</a:t>
            </a:r>
            <a:endParaRPr>
              <a:latin typeface="Gill Sans"/>
              <a:ea typeface="Gill Sans"/>
              <a:cs typeface="Gill Sans"/>
              <a:sym typeface="Gill Sans"/>
            </a:endParaRPr>
          </a:p>
          <a:p>
            <a:pPr lvl="0" defTabSz="457200">
              <a:defRPr sz="1800">
                <a:solidFill>
                  <a:srgbClr val="000000"/>
                </a:solidFill>
              </a:defRPr>
            </a:pPr>
            <a:endParaRPr sz="4800">
              <a:solidFill>
                <a:srgbClr val="535353"/>
              </a:solidFill>
              <a:latin typeface="Arial"/>
              <a:ea typeface="Arial"/>
              <a:cs typeface="Arial"/>
              <a:sym typeface="Arial"/>
            </a:endParaRPr>
          </a:p>
          <a:p>
            <a:pPr lvl="0" defTabSz="457200">
              <a:defRPr sz="1800">
                <a:solidFill>
                  <a:srgbClr val="000000"/>
                </a:solidFill>
              </a:defRPr>
            </a:pPr>
            <a:endParaRPr sz="4800">
              <a:solidFill>
                <a:srgbClr val="535353"/>
              </a:solidFill>
              <a:latin typeface="Arial"/>
              <a:ea typeface="Arial"/>
              <a:cs typeface="Arial"/>
              <a:sym typeface="Arial"/>
            </a:endParaRPr>
          </a:p>
          <a:p>
            <a:pPr lvl="0" defTabSz="457200">
              <a:lnSpc>
                <a:spcPct val="82000"/>
              </a:lnSpc>
              <a:spcBef>
                <a:spcPts val="900"/>
              </a:spcBef>
              <a:defRPr sz="1800">
                <a:solidFill>
                  <a:srgbClr val="000000"/>
                </a:solidFill>
              </a:defRPr>
            </a:pPr>
            <a:r>
              <a:rPr i="1" sz="8400">
                <a:solidFill>
                  <a:srgbClr val="11A1FF"/>
                </a:solidFill>
                <a:latin typeface="Arial"/>
                <a:ea typeface="Arial"/>
                <a:cs typeface="Arial"/>
                <a:sym typeface="Arial"/>
              </a:rPr>
              <a:t>Get </a:t>
            </a:r>
            <a:r>
              <a:rPr sz="8400">
                <a:solidFill>
                  <a:srgbClr val="11A1FF"/>
                </a:solidFill>
                <a:latin typeface="Arial Bold"/>
                <a:ea typeface="Arial Bold"/>
                <a:cs typeface="Arial Bold"/>
                <a:sym typeface="Arial Bold"/>
              </a:rPr>
              <a:t>involved</a:t>
            </a:r>
            <a:endParaRPr sz="8400">
              <a:solidFill>
                <a:srgbClr val="11A1FF"/>
              </a:solidFill>
              <a:latin typeface="Arial"/>
              <a:ea typeface="Arial"/>
              <a:cs typeface="Arial"/>
              <a:sym typeface="Arial"/>
            </a:endParaRPr>
          </a:p>
          <a:p>
            <a:pPr lvl="0" defTabSz="457200">
              <a:defRPr sz="1800">
                <a:solidFill>
                  <a:srgbClr val="000000"/>
                </a:solidFill>
              </a:defRPr>
            </a:pPr>
            <a:endParaRPr sz="4800">
              <a:solidFill>
                <a:srgbClr val="535353"/>
              </a:solidFill>
              <a:latin typeface="Arial"/>
              <a:ea typeface="Arial"/>
              <a:cs typeface="Arial"/>
              <a:sym typeface="Arial"/>
            </a:endParaRPr>
          </a:p>
          <a:p>
            <a:pPr lvl="0" defTabSz="457200">
              <a:defRPr sz="1800">
                <a:solidFill>
                  <a:srgbClr val="000000"/>
                </a:solidFill>
              </a:defRPr>
            </a:pPr>
            <a:endParaRPr sz="4800">
              <a:solidFill>
                <a:srgbClr val="535353"/>
              </a:solidFill>
              <a:latin typeface="Arial"/>
              <a:ea typeface="Arial"/>
              <a:cs typeface="Arial"/>
              <a:sym typeface="Arial"/>
            </a:endParaRPr>
          </a:p>
          <a:p>
            <a:pPr lvl="0" defTabSz="457200">
              <a:defRPr sz="1800">
                <a:solidFill>
                  <a:srgbClr val="000000"/>
                </a:solidFill>
              </a:defRPr>
            </a:pPr>
            <a:br>
              <a:rPr sz="4800">
                <a:solidFill>
                  <a:srgbClr val="535353"/>
                </a:solidFill>
                <a:latin typeface="Arial"/>
                <a:ea typeface="Arial"/>
                <a:cs typeface="Arial"/>
                <a:sym typeface="Arial"/>
              </a:rPr>
            </a:br>
            <a:endParaRPr sz="3000">
              <a:solidFill>
                <a:srgbClr val="535353"/>
              </a:solidFill>
              <a:latin typeface="Arial"/>
              <a:ea typeface="Arial"/>
              <a:cs typeface="Arial"/>
              <a:sym typeface="Arial"/>
            </a:endParaRPr>
          </a:p>
          <a:p>
            <a:pPr lvl="0" defTabSz="457200">
              <a:defRPr sz="1800">
                <a:solidFill>
                  <a:srgbClr val="000000"/>
                </a:solidFill>
              </a:defRPr>
            </a:pPr>
            <a:r>
              <a:rPr sz="3000">
                <a:solidFill>
                  <a:srgbClr val="535353"/>
                </a:solidFill>
                <a:latin typeface="Arial"/>
                <a:ea typeface="Arial"/>
                <a:cs typeface="Arial"/>
                <a:sym typeface="Arial"/>
              </a:rPr>
              <a:t>predictiontechnology.ucla.edu</a:t>
            </a:r>
            <a:endParaRPr>
              <a:latin typeface="Gill Sans"/>
              <a:ea typeface="Gill Sans"/>
              <a:cs typeface="Gill Sans"/>
              <a:sym typeface="Gill Sans"/>
            </a:endParaRPr>
          </a:p>
          <a:p>
            <a:pPr lvl="0" defTabSz="457200">
              <a:defRPr sz="1800">
                <a:solidFill>
                  <a:srgbClr val="000000"/>
                </a:solidFill>
              </a:defRPr>
            </a:pPr>
            <a:r>
              <a:rPr i="1" sz="3000">
                <a:solidFill>
                  <a:srgbClr val="535353"/>
                </a:solidFill>
                <a:latin typeface="Arial"/>
                <a:ea typeface="Arial"/>
                <a:cs typeface="Arial"/>
                <a:sym typeface="Arial"/>
              </a:rPr>
              <a:t>@predictech </a:t>
            </a:r>
            <a:endParaRPr>
              <a:latin typeface="Gill Sans"/>
              <a:ea typeface="Gill Sans"/>
              <a:cs typeface="Gill Sans"/>
              <a:sym typeface="Gill Sans"/>
            </a:endParaRPr>
          </a:p>
          <a:p>
            <a:pPr lvl="0" defTabSz="457200">
              <a:defRPr sz="1800">
                <a:solidFill>
                  <a:srgbClr val="000000"/>
                </a:solidFill>
              </a:defRPr>
            </a:pPr>
            <a:r>
              <a:rPr i="1" sz="3000">
                <a:solidFill>
                  <a:srgbClr val="535353"/>
                </a:solidFill>
                <a:latin typeface="Arial"/>
                <a:ea typeface="Arial"/>
                <a:cs typeface="Arial"/>
                <a:sym typeface="Arial"/>
              </a:rPr>
              <a:t>@seanyoungphd</a:t>
            </a:r>
            <a:endParaRPr>
              <a:latin typeface="Gill Sans"/>
              <a:ea typeface="Gill Sans"/>
              <a:cs typeface="Gill Sans"/>
              <a:sym typeface="Gill Sans"/>
            </a:endParaRPr>
          </a:p>
        </p:txBody>
      </p:sp>
      <p:pic>
        <p:nvPicPr>
          <p:cNvPr id="239" name="image42.png"/>
          <p:cNvPicPr/>
          <p:nvPr/>
        </p:nvPicPr>
        <p:blipFill>
          <a:blip r:embed="rId3">
            <a:extLst/>
          </a:blip>
          <a:stretch>
            <a:fillRect/>
          </a:stretch>
        </p:blipFill>
        <p:spPr>
          <a:xfrm>
            <a:off x="5471621" y="4946951"/>
            <a:ext cx="2014223" cy="2014223"/>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 name="image8.png"/>
          <p:cNvPicPr/>
          <p:nvPr/>
        </p:nvPicPr>
        <p:blipFill>
          <a:blip r:embed="rId3">
            <a:extLst/>
          </a:blip>
          <a:srcRect l="0" t="1120" r="0" b="1120"/>
          <a:stretch>
            <a:fillRect/>
          </a:stretch>
        </p:blipFill>
        <p:spPr>
          <a:xfrm>
            <a:off x="0" y="-1"/>
            <a:ext cx="13004800" cy="9753602"/>
          </a:xfrm>
          <a:prstGeom prst="rect">
            <a:avLst/>
          </a:prstGeom>
          <a:ln w="12700">
            <a:solidFill/>
            <a:round/>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title"/>
          </p:nvPr>
        </p:nvSpPr>
        <p:spPr>
          <a:prstGeom prst="rect">
            <a:avLst/>
          </a:prstGeom>
        </p:spPr>
        <p:txBody>
          <a:bodyPr/>
          <a:lstStyle/>
          <a:p>
            <a:pPr lvl="0">
              <a:defRPr cap="none" sz="1800">
                <a:solidFill>
                  <a:srgbClr val="000000"/>
                </a:solidFill>
              </a:defRPr>
            </a:pPr>
            <a:r>
              <a:rPr cap="all" sz="6400">
                <a:solidFill>
                  <a:srgbClr val="606060"/>
                </a:solidFill>
              </a:rPr>
              <a:t>objectives</a:t>
            </a:r>
          </a:p>
        </p:txBody>
      </p:sp>
      <p:sp>
        <p:nvSpPr>
          <p:cNvPr id="82" name="Shape 82"/>
          <p:cNvSpPr/>
          <p:nvPr>
            <p:ph type="body" idx="1"/>
          </p:nvPr>
        </p:nvSpPr>
        <p:spPr>
          <a:prstGeom prst="rect">
            <a:avLst/>
          </a:prstGeom>
        </p:spPr>
        <p:txBody>
          <a:bodyPr/>
          <a:lstStyle/>
          <a:p>
            <a:pPr lvl="0" marL="454526" indent="-454526">
              <a:buSzPct val="100000"/>
              <a:buFontTx/>
              <a:buAutoNum type="arabicPeriod" startAt="1"/>
              <a:defRPr sz="1800">
                <a:solidFill>
                  <a:srgbClr val="000000"/>
                </a:solidFill>
              </a:defRPr>
            </a:pPr>
            <a:r>
              <a:rPr sz="3400">
                <a:solidFill>
                  <a:srgbClr val="606060"/>
                </a:solidFill>
              </a:rPr>
              <a:t>Overview of technologies for behavioral and mental health </a:t>
            </a:r>
            <a:endParaRPr sz="3400">
              <a:solidFill>
                <a:srgbClr val="606060"/>
              </a:solidFill>
            </a:endParaRPr>
          </a:p>
          <a:p>
            <a:pPr lvl="0" marL="454526" indent="-454526">
              <a:buSzPct val="100000"/>
              <a:buFontTx/>
              <a:buAutoNum type="arabicPeriod" startAt="1"/>
              <a:defRPr sz="1800">
                <a:solidFill>
                  <a:srgbClr val="000000"/>
                </a:solidFill>
              </a:defRPr>
            </a:pPr>
            <a:r>
              <a:rPr sz="3400">
                <a:solidFill>
                  <a:srgbClr val="606060"/>
                </a:solidFill>
              </a:rPr>
              <a:t> Application of technologies for substance abuse</a:t>
            </a:r>
            <a:endParaRPr sz="3400">
              <a:solidFill>
                <a:srgbClr val="606060"/>
              </a:solidFill>
            </a:endParaRPr>
          </a:p>
          <a:p>
            <a:pPr lvl="0" marL="454526" indent="-454526">
              <a:buSzPct val="100000"/>
              <a:buFontTx/>
              <a:buAutoNum type="arabicPeriod" startAt="1"/>
              <a:defRPr sz="1800">
                <a:solidFill>
                  <a:srgbClr val="000000"/>
                </a:solidFill>
              </a:defRPr>
            </a:pPr>
            <a:r>
              <a:rPr sz="3400">
                <a:solidFill>
                  <a:srgbClr val="606060"/>
                </a:solidFill>
              </a:rPr>
              <a:t>Example of HOPE Intervention</a:t>
            </a:r>
            <a:endParaRPr sz="3400">
              <a:solidFill>
                <a:srgbClr val="606060"/>
              </a:solidFill>
            </a:endParaRPr>
          </a:p>
          <a:p>
            <a:pPr lvl="1" marL="962526" indent="-454526">
              <a:buSzPct val="100000"/>
              <a:buFontTx/>
              <a:buAutoNum type="arabicPeriod" startAt="1"/>
              <a:defRPr sz="1800">
                <a:solidFill>
                  <a:srgbClr val="000000"/>
                </a:solidFill>
              </a:defRPr>
            </a:pPr>
            <a:r>
              <a:rPr sz="3400">
                <a:solidFill>
                  <a:srgbClr val="606060"/>
                </a:solidFill>
              </a:rPr>
              <a:t>Evidence based approach to behavior change</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6" name="Group 86"/>
          <p:cNvGrpSpPr/>
          <p:nvPr/>
        </p:nvGrpSpPr>
        <p:grpSpPr>
          <a:xfrm>
            <a:off x="2107343" y="582912"/>
            <a:ext cx="8958724" cy="6946805"/>
            <a:chOff x="0" y="0"/>
            <a:chExt cx="8958722" cy="6946803"/>
          </a:xfrm>
        </p:grpSpPr>
        <p:pic>
          <p:nvPicPr>
            <p:cNvPr id="84" name="image9.png"/>
            <p:cNvPicPr/>
            <p:nvPr/>
          </p:nvPicPr>
          <p:blipFill>
            <a:blip r:embed="rId3">
              <a:extLst/>
            </a:blip>
            <a:srcRect l="1825" t="0" r="0" b="805"/>
            <a:stretch>
              <a:fillRect/>
            </a:stretch>
          </p:blipFill>
          <p:spPr>
            <a:xfrm>
              <a:off x="127000" y="114270"/>
              <a:ext cx="8697881" cy="6591234"/>
            </a:xfrm>
            <a:prstGeom prst="rect">
              <a:avLst/>
            </a:prstGeom>
            <a:ln w="12700" cap="flat">
              <a:noFill/>
              <a:miter lim="400000"/>
            </a:ln>
            <a:effectLst/>
          </p:spPr>
        </p:pic>
        <p:pic>
          <p:nvPicPr>
            <p:cNvPr id="85" name="image10.png"/>
            <p:cNvPicPr/>
            <p:nvPr/>
          </p:nvPicPr>
          <p:blipFill>
            <a:blip r:embed="rId4">
              <a:extLst/>
            </a:blip>
            <a:stretch>
              <a:fillRect/>
            </a:stretch>
          </p:blipFill>
          <p:spPr>
            <a:xfrm>
              <a:off x="0" y="-1"/>
              <a:ext cx="8958724" cy="6946805"/>
            </a:xfrm>
            <a:prstGeom prst="rect">
              <a:avLst/>
            </a:prstGeom>
            <a:ln w="12700" cap="flat">
              <a:noFill/>
              <a:miter lim="400000"/>
            </a:ln>
            <a:effectLst/>
          </p:spPr>
        </p:pic>
      </p:grpSp>
      <p:sp>
        <p:nvSpPr>
          <p:cNvPr id="87" name="Shape 87"/>
          <p:cNvSpPr/>
          <p:nvPr>
            <p:ph type="body" idx="1"/>
          </p:nvPr>
        </p:nvSpPr>
        <p:spPr>
          <a:xfrm>
            <a:off x="508000" y="8267700"/>
            <a:ext cx="11988800" cy="838200"/>
          </a:xfrm>
          <a:prstGeom prst="rect">
            <a:avLst/>
          </a:prstGeom>
        </p:spPr>
        <p:txBody>
          <a:bodyPr/>
          <a:lstStyle>
            <a:lvl1pPr algn="ctr">
              <a:defRPr>
                <a:solidFill>
                  <a:srgbClr val="000000"/>
                </a:solidFill>
                <a:hlinkClick r:id="rId5" invalidUrl="" action="" tgtFrame="" tooltip="" history="1" highlightClick="0" endSnd="0"/>
              </a:defRPr>
            </a:lvl1pPr>
          </a:lstStyle>
          <a:p>
            <a:pPr lvl="0">
              <a:defRPr sz="1800"/>
            </a:pPr>
            <a:r>
              <a:rPr sz="2400">
                <a:hlinkClick r:id="rId5" invalidUrl="" action="" tgtFrame="" tooltip="" history="1" highlightClick="0" endSnd="0"/>
              </a:rPr>
              <a:t>https://youtu.be/cm12OxC7ZXY</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 name="image11.tif"/>
          <p:cNvPicPr/>
          <p:nvPr/>
        </p:nvPicPr>
        <p:blipFill>
          <a:blip r:embed="rId3">
            <a:extLst/>
          </a:blip>
          <a:srcRect l="5523" t="0" r="20430" b="0"/>
          <a:stretch>
            <a:fillRect/>
          </a:stretch>
        </p:blipFill>
        <p:spPr>
          <a:xfrm>
            <a:off x="-1" y="0"/>
            <a:ext cx="13004802" cy="9753600"/>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7" name="Group 97"/>
          <p:cNvGrpSpPr/>
          <p:nvPr/>
        </p:nvGrpSpPr>
        <p:grpSpPr>
          <a:xfrm>
            <a:off x="495300" y="1092200"/>
            <a:ext cx="12014200" cy="6007100"/>
            <a:chOff x="0" y="0"/>
            <a:chExt cx="12014200" cy="6007100"/>
          </a:xfrm>
        </p:grpSpPr>
        <p:pic>
          <p:nvPicPr>
            <p:cNvPr id="95" name="image12.png"/>
            <p:cNvPicPr/>
            <p:nvPr/>
          </p:nvPicPr>
          <p:blipFill>
            <a:blip r:embed="rId3">
              <a:extLst/>
            </a:blip>
            <a:srcRect l="0" t="7035" r="0" b="7035"/>
            <a:stretch>
              <a:fillRect/>
            </a:stretch>
          </p:blipFill>
          <p:spPr>
            <a:xfrm>
              <a:off x="127000" y="88899"/>
              <a:ext cx="11760200" cy="5676902"/>
            </a:xfrm>
            <a:prstGeom prst="rect">
              <a:avLst/>
            </a:prstGeom>
            <a:ln w="12700" cap="flat">
              <a:noFill/>
              <a:miter lim="400000"/>
            </a:ln>
            <a:effectLst/>
          </p:spPr>
        </p:pic>
        <p:pic>
          <p:nvPicPr>
            <p:cNvPr id="96" name="image7.png"/>
            <p:cNvPicPr/>
            <p:nvPr/>
          </p:nvPicPr>
          <p:blipFill>
            <a:blip r:embed="rId4">
              <a:extLst/>
            </a:blip>
            <a:stretch>
              <a:fillRect/>
            </a:stretch>
          </p:blipFill>
          <p:spPr>
            <a:xfrm>
              <a:off x="0" y="0"/>
              <a:ext cx="12014200" cy="6007100"/>
            </a:xfrm>
            <a:prstGeom prst="rect">
              <a:avLst/>
            </a:prstGeom>
            <a:ln w="12700" cap="flat">
              <a:noFill/>
              <a:miter lim="400000"/>
            </a:ln>
            <a:effectLst/>
          </p:spPr>
        </p:pic>
      </p:gr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1" name="image13.tif"/>
          <p:cNvPicPr/>
          <p:nvPr/>
        </p:nvPicPr>
        <p:blipFill>
          <a:blip r:embed="rId3">
            <a:extLst/>
          </a:blip>
          <a:srcRect l="32" t="0" r="29379" b="7957"/>
          <a:stretch>
            <a:fillRect/>
          </a:stretch>
        </p:blipFill>
        <p:spPr>
          <a:xfrm>
            <a:off x="-1" y="11468"/>
            <a:ext cx="13004802" cy="9742133"/>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60606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60"/>
        </a:solidFill>
        <a:ln w="25400" cap="flat">
          <a:solidFill>
            <a:srgbClr val="708CA5"/>
          </a:solidFill>
          <a:prstDash val="solid"/>
          <a:bevel/>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08CA5"/>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60"/>
        </a:solidFill>
        <a:ln w="25400" cap="flat">
          <a:solidFill>
            <a:srgbClr val="708CA5"/>
          </a:solidFill>
          <a:prstDash val="solid"/>
          <a:bevel/>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08CA5"/>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